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handoutMasterIdLst>
    <p:handoutMasterId r:id="rId30"/>
  </p:handoutMasterIdLst>
  <p:sldIdLst>
    <p:sldId id="298" r:id="rId2"/>
    <p:sldId id="319" r:id="rId3"/>
    <p:sldId id="348" r:id="rId4"/>
    <p:sldId id="349" r:id="rId5"/>
    <p:sldId id="350" r:id="rId6"/>
    <p:sldId id="351" r:id="rId7"/>
    <p:sldId id="352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3" r:id="rId26"/>
    <p:sldId id="374" r:id="rId27"/>
    <p:sldId id="375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5612000-D27E-4486-BD6E-1EEBBBB4A515}">
          <p14:sldIdLst>
            <p14:sldId id="298"/>
            <p14:sldId id="319"/>
            <p14:sldId id="348"/>
            <p14:sldId id="349"/>
            <p14:sldId id="350"/>
            <p14:sldId id="351"/>
            <p14:sldId id="352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3"/>
            <p14:sldId id="374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Johnson" initials="T" lastIdx="7" clrIdx="0"/>
  <p:cmAuthor id="1" name="ccatchpole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7" autoAdjust="0"/>
    <p:restoredTop sz="66125" autoAdjust="0"/>
  </p:normalViewPr>
  <p:slideViewPr>
    <p:cSldViewPr>
      <p:cViewPr varScale="1">
        <p:scale>
          <a:sx n="71" d="100"/>
          <a:sy n="71" d="100"/>
        </p:scale>
        <p:origin x="125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2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239ACA-09F5-4FA0-A658-0787937BB81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6002389-FC05-4C6F-A621-1A63E131F6C7}">
      <dgm:prSet phldrT="[Text]"/>
      <dgm:spPr/>
      <dgm:t>
        <a:bodyPr/>
        <a:lstStyle/>
        <a:p>
          <a:r>
            <a:rPr lang="en-GB" b="1" dirty="0" smtClean="0"/>
            <a:t>referral for specialist assessment </a:t>
          </a:r>
          <a:endParaRPr lang="en-US" b="1" dirty="0"/>
        </a:p>
      </dgm:t>
    </dgm:pt>
    <dgm:pt modelId="{B8F38F5B-F9BD-4607-B41D-062750F01D8C}" type="parTrans" cxnId="{41434E01-30DC-46CE-8302-4AD26DE71A09}">
      <dgm:prSet/>
      <dgm:spPr/>
      <dgm:t>
        <a:bodyPr/>
        <a:lstStyle/>
        <a:p>
          <a:endParaRPr lang="en-US" b="1"/>
        </a:p>
      </dgm:t>
    </dgm:pt>
    <dgm:pt modelId="{47F5BFFE-AD3F-4AE0-ACFB-938C8C9C00DF}" type="sibTrans" cxnId="{41434E01-30DC-46CE-8302-4AD26DE71A09}">
      <dgm:prSet/>
      <dgm:spPr/>
      <dgm:t>
        <a:bodyPr/>
        <a:lstStyle/>
        <a:p>
          <a:endParaRPr lang="en-US" b="1"/>
        </a:p>
      </dgm:t>
    </dgm:pt>
    <dgm:pt modelId="{F6486A50-0940-4D30-820F-52B9755A7C84}">
      <dgm:prSet phldrT="[Text]"/>
      <dgm:spPr/>
      <dgm:t>
        <a:bodyPr/>
        <a:lstStyle/>
        <a:p>
          <a:r>
            <a:rPr lang="en-US" b="1" dirty="0" smtClean="0"/>
            <a:t>Diagnosis</a:t>
          </a:r>
          <a:endParaRPr lang="en-US" b="1" dirty="0"/>
        </a:p>
      </dgm:t>
    </dgm:pt>
    <dgm:pt modelId="{2C83FB03-3E18-4CC6-8D37-500F69948687}" type="parTrans" cxnId="{F58F8780-567B-41DE-9BE5-FCD02B4B4000}">
      <dgm:prSet/>
      <dgm:spPr/>
      <dgm:t>
        <a:bodyPr/>
        <a:lstStyle/>
        <a:p>
          <a:endParaRPr lang="en-US" b="1"/>
        </a:p>
      </dgm:t>
    </dgm:pt>
    <dgm:pt modelId="{5419E6CA-1D91-4329-8DE8-56D7B9DF033C}" type="sibTrans" cxnId="{F58F8780-567B-41DE-9BE5-FCD02B4B4000}">
      <dgm:prSet/>
      <dgm:spPr/>
      <dgm:t>
        <a:bodyPr/>
        <a:lstStyle/>
        <a:p>
          <a:endParaRPr lang="en-US" b="1"/>
        </a:p>
      </dgm:t>
    </dgm:pt>
    <dgm:pt modelId="{0EF4416E-779B-41F5-B2DF-2C6DD51AD00C}">
      <dgm:prSet phldrT="[Text]"/>
      <dgm:spPr/>
      <dgm:t>
        <a:bodyPr/>
        <a:lstStyle/>
        <a:p>
          <a:r>
            <a:rPr lang="en-US" b="1" dirty="0" smtClean="0"/>
            <a:t>Diagnosis Shared</a:t>
          </a:r>
          <a:endParaRPr lang="en-US" b="1" dirty="0"/>
        </a:p>
      </dgm:t>
    </dgm:pt>
    <dgm:pt modelId="{13A4470A-7DF2-4AF0-9A15-5BC6FC5E3BF2}" type="parTrans" cxnId="{4828191F-5A37-4A23-A456-0219040A66FD}">
      <dgm:prSet/>
      <dgm:spPr/>
      <dgm:t>
        <a:bodyPr/>
        <a:lstStyle/>
        <a:p>
          <a:endParaRPr lang="en-US" b="1"/>
        </a:p>
      </dgm:t>
    </dgm:pt>
    <dgm:pt modelId="{3C65D572-BC12-4C05-B263-1155463B6FBB}" type="sibTrans" cxnId="{4828191F-5A37-4A23-A456-0219040A66FD}">
      <dgm:prSet/>
      <dgm:spPr/>
      <dgm:t>
        <a:bodyPr/>
        <a:lstStyle/>
        <a:p>
          <a:endParaRPr lang="en-US" b="1"/>
        </a:p>
      </dgm:t>
    </dgm:pt>
    <dgm:pt modelId="{CBFCBA77-93E8-4008-8056-2D93CE4A4639}">
      <dgm:prSet/>
      <dgm:spPr/>
      <dgm:t>
        <a:bodyPr/>
        <a:lstStyle/>
        <a:p>
          <a:r>
            <a:rPr lang="en-GB" b="1" dirty="0" smtClean="0"/>
            <a:t>1</a:t>
          </a:r>
          <a:r>
            <a:rPr lang="en-GB" b="1" baseline="30000" dirty="0" smtClean="0"/>
            <a:t>st</a:t>
          </a:r>
          <a:r>
            <a:rPr lang="en-GB" b="1" dirty="0" smtClean="0"/>
            <a:t> appointment </a:t>
          </a:r>
          <a:endParaRPr lang="en-GB" b="1" dirty="0"/>
        </a:p>
      </dgm:t>
    </dgm:pt>
    <dgm:pt modelId="{FD54076F-92B9-4EA1-9980-B2AE797C211F}" type="parTrans" cxnId="{AC64D59C-BEF1-4595-9560-29F542A12B1F}">
      <dgm:prSet/>
      <dgm:spPr/>
      <dgm:t>
        <a:bodyPr/>
        <a:lstStyle/>
        <a:p>
          <a:endParaRPr lang="en-US" b="1"/>
        </a:p>
      </dgm:t>
    </dgm:pt>
    <dgm:pt modelId="{527F124D-BCD6-439E-8309-3BAE5989EFF3}" type="sibTrans" cxnId="{AC64D59C-BEF1-4595-9560-29F542A12B1F}">
      <dgm:prSet/>
      <dgm:spPr/>
      <dgm:t>
        <a:bodyPr/>
        <a:lstStyle/>
        <a:p>
          <a:endParaRPr lang="en-US" b="1"/>
        </a:p>
      </dgm:t>
    </dgm:pt>
    <dgm:pt modelId="{30CBA57B-1586-480C-B1FE-F47DAE479E81}" type="pres">
      <dgm:prSet presAssocID="{80239ACA-09F5-4FA0-A658-0787937BB81C}" presName="CompostProcess" presStyleCnt="0">
        <dgm:presLayoutVars>
          <dgm:dir/>
          <dgm:resizeHandles val="exact"/>
        </dgm:presLayoutVars>
      </dgm:prSet>
      <dgm:spPr/>
    </dgm:pt>
    <dgm:pt modelId="{EFC1CAD8-3C3D-4094-8FB2-AD3C28EE62D1}" type="pres">
      <dgm:prSet presAssocID="{80239ACA-09F5-4FA0-A658-0787937BB81C}" presName="arrow" presStyleLbl="bgShp" presStyleIdx="0" presStyleCnt="1"/>
      <dgm:spPr/>
    </dgm:pt>
    <dgm:pt modelId="{C54AFCD2-BD9A-401F-9847-D6E3062B408F}" type="pres">
      <dgm:prSet presAssocID="{80239ACA-09F5-4FA0-A658-0787937BB81C}" presName="linearProcess" presStyleCnt="0"/>
      <dgm:spPr/>
    </dgm:pt>
    <dgm:pt modelId="{194C3949-119F-4D61-A077-2D8E6EFC3468}" type="pres">
      <dgm:prSet presAssocID="{46002389-FC05-4C6F-A621-1A63E131F6C7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21F9A-FF1D-47E8-B4D5-5149A50E5E9B}" type="pres">
      <dgm:prSet presAssocID="{47F5BFFE-AD3F-4AE0-ACFB-938C8C9C00DF}" presName="sibTrans" presStyleCnt="0"/>
      <dgm:spPr/>
    </dgm:pt>
    <dgm:pt modelId="{5DF6110C-5DC6-44EC-82D9-443B2021DE4A}" type="pres">
      <dgm:prSet presAssocID="{F6486A50-0940-4D30-820F-52B9755A7C84}" presName="textNode" presStyleLbl="node1" presStyleIdx="1" presStyleCnt="4" custLinFactX="99058" custLinFactNeighborX="100000" custLinFactNeighborY="-3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60FFF-70BA-49D5-AB62-24206009CAB8}" type="pres">
      <dgm:prSet presAssocID="{5419E6CA-1D91-4329-8DE8-56D7B9DF033C}" presName="sibTrans" presStyleCnt="0"/>
      <dgm:spPr/>
    </dgm:pt>
    <dgm:pt modelId="{2A042757-5E80-4AAA-A101-524147281113}" type="pres">
      <dgm:prSet presAssocID="{CBFCBA77-93E8-4008-8056-2D93CE4A4639}" presName="textNode" presStyleLbl="node1" presStyleIdx="2" presStyleCnt="4" custLinFactX="-100000" custLinFactNeighborX="-110952" custLinFactNeighborY="-31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12A6F4-7B41-4A90-ACA1-7D5E22C4F1D9}" type="pres">
      <dgm:prSet presAssocID="{527F124D-BCD6-439E-8309-3BAE5989EFF3}" presName="sibTrans" presStyleCnt="0"/>
      <dgm:spPr/>
    </dgm:pt>
    <dgm:pt modelId="{69841E64-0C88-4878-AFF7-8766F793FFCE}" type="pres">
      <dgm:prSet presAssocID="{0EF4416E-779B-41F5-B2DF-2C6DD51AD00C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C157B4-6D2B-46CC-9B48-0F66846C6D25}" type="presOf" srcId="{46002389-FC05-4C6F-A621-1A63E131F6C7}" destId="{194C3949-119F-4D61-A077-2D8E6EFC3468}" srcOrd="0" destOrd="0" presId="urn:microsoft.com/office/officeart/2005/8/layout/hProcess9"/>
    <dgm:cxn modelId="{AC64D59C-BEF1-4595-9560-29F542A12B1F}" srcId="{80239ACA-09F5-4FA0-A658-0787937BB81C}" destId="{CBFCBA77-93E8-4008-8056-2D93CE4A4639}" srcOrd="2" destOrd="0" parTransId="{FD54076F-92B9-4EA1-9980-B2AE797C211F}" sibTransId="{527F124D-BCD6-439E-8309-3BAE5989EFF3}"/>
    <dgm:cxn modelId="{F58F8780-567B-41DE-9BE5-FCD02B4B4000}" srcId="{80239ACA-09F5-4FA0-A658-0787937BB81C}" destId="{F6486A50-0940-4D30-820F-52B9755A7C84}" srcOrd="1" destOrd="0" parTransId="{2C83FB03-3E18-4CC6-8D37-500F69948687}" sibTransId="{5419E6CA-1D91-4329-8DE8-56D7B9DF033C}"/>
    <dgm:cxn modelId="{41434E01-30DC-46CE-8302-4AD26DE71A09}" srcId="{80239ACA-09F5-4FA0-A658-0787937BB81C}" destId="{46002389-FC05-4C6F-A621-1A63E131F6C7}" srcOrd="0" destOrd="0" parTransId="{B8F38F5B-F9BD-4607-B41D-062750F01D8C}" sibTransId="{47F5BFFE-AD3F-4AE0-ACFB-938C8C9C00DF}"/>
    <dgm:cxn modelId="{ECBC2471-F577-475D-BA73-E164B4308481}" type="presOf" srcId="{80239ACA-09F5-4FA0-A658-0787937BB81C}" destId="{30CBA57B-1586-480C-B1FE-F47DAE479E81}" srcOrd="0" destOrd="0" presId="urn:microsoft.com/office/officeart/2005/8/layout/hProcess9"/>
    <dgm:cxn modelId="{25314151-A768-4C89-97A5-8569DC114125}" type="presOf" srcId="{CBFCBA77-93E8-4008-8056-2D93CE4A4639}" destId="{2A042757-5E80-4AAA-A101-524147281113}" srcOrd="0" destOrd="0" presId="urn:microsoft.com/office/officeart/2005/8/layout/hProcess9"/>
    <dgm:cxn modelId="{C8B556DD-4391-42BD-B66A-45EA5255DACE}" type="presOf" srcId="{F6486A50-0940-4D30-820F-52B9755A7C84}" destId="{5DF6110C-5DC6-44EC-82D9-443B2021DE4A}" srcOrd="0" destOrd="0" presId="urn:microsoft.com/office/officeart/2005/8/layout/hProcess9"/>
    <dgm:cxn modelId="{9D2122C3-29E6-414D-BD74-B9524BBBA54F}" type="presOf" srcId="{0EF4416E-779B-41F5-B2DF-2C6DD51AD00C}" destId="{69841E64-0C88-4878-AFF7-8766F793FFCE}" srcOrd="0" destOrd="0" presId="urn:microsoft.com/office/officeart/2005/8/layout/hProcess9"/>
    <dgm:cxn modelId="{4828191F-5A37-4A23-A456-0219040A66FD}" srcId="{80239ACA-09F5-4FA0-A658-0787937BB81C}" destId="{0EF4416E-779B-41F5-B2DF-2C6DD51AD00C}" srcOrd="3" destOrd="0" parTransId="{13A4470A-7DF2-4AF0-9A15-5BC6FC5E3BF2}" sibTransId="{3C65D572-BC12-4C05-B263-1155463B6FBB}"/>
    <dgm:cxn modelId="{406230CD-175F-4740-8019-C38D0E8CFE98}" type="presParOf" srcId="{30CBA57B-1586-480C-B1FE-F47DAE479E81}" destId="{EFC1CAD8-3C3D-4094-8FB2-AD3C28EE62D1}" srcOrd="0" destOrd="0" presId="urn:microsoft.com/office/officeart/2005/8/layout/hProcess9"/>
    <dgm:cxn modelId="{05416195-08A9-4002-8B6B-E2D2D3E1C1CD}" type="presParOf" srcId="{30CBA57B-1586-480C-B1FE-F47DAE479E81}" destId="{C54AFCD2-BD9A-401F-9847-D6E3062B408F}" srcOrd="1" destOrd="0" presId="urn:microsoft.com/office/officeart/2005/8/layout/hProcess9"/>
    <dgm:cxn modelId="{0D00F505-F248-4E32-B04D-A9B077FF8610}" type="presParOf" srcId="{C54AFCD2-BD9A-401F-9847-D6E3062B408F}" destId="{194C3949-119F-4D61-A077-2D8E6EFC3468}" srcOrd="0" destOrd="0" presId="urn:microsoft.com/office/officeart/2005/8/layout/hProcess9"/>
    <dgm:cxn modelId="{1AE921CD-0608-4803-8E32-B84F1E16456B}" type="presParOf" srcId="{C54AFCD2-BD9A-401F-9847-D6E3062B408F}" destId="{CED21F9A-FF1D-47E8-B4D5-5149A50E5E9B}" srcOrd="1" destOrd="0" presId="urn:microsoft.com/office/officeart/2005/8/layout/hProcess9"/>
    <dgm:cxn modelId="{0D7ABB77-AD2B-4606-96DA-EF15594DA151}" type="presParOf" srcId="{C54AFCD2-BD9A-401F-9847-D6E3062B408F}" destId="{5DF6110C-5DC6-44EC-82D9-443B2021DE4A}" srcOrd="2" destOrd="0" presId="urn:microsoft.com/office/officeart/2005/8/layout/hProcess9"/>
    <dgm:cxn modelId="{9CC9CADB-7F4B-4D65-9A3D-9CDB383096CD}" type="presParOf" srcId="{C54AFCD2-BD9A-401F-9847-D6E3062B408F}" destId="{B5260FFF-70BA-49D5-AB62-24206009CAB8}" srcOrd="3" destOrd="0" presId="urn:microsoft.com/office/officeart/2005/8/layout/hProcess9"/>
    <dgm:cxn modelId="{EABB7A02-B398-4D2B-AAC9-64A40D12A516}" type="presParOf" srcId="{C54AFCD2-BD9A-401F-9847-D6E3062B408F}" destId="{2A042757-5E80-4AAA-A101-524147281113}" srcOrd="4" destOrd="0" presId="urn:microsoft.com/office/officeart/2005/8/layout/hProcess9"/>
    <dgm:cxn modelId="{D3AB4F44-6627-4AD0-B5BA-BC9104DB3E9B}" type="presParOf" srcId="{C54AFCD2-BD9A-401F-9847-D6E3062B408F}" destId="{8212A6F4-7B41-4A90-ACA1-7D5E22C4F1D9}" srcOrd="5" destOrd="0" presId="urn:microsoft.com/office/officeart/2005/8/layout/hProcess9"/>
    <dgm:cxn modelId="{263B9BF1-6B98-4201-B74D-90D59BC45283}" type="presParOf" srcId="{C54AFCD2-BD9A-401F-9847-D6E3062B408F}" destId="{69841E64-0C88-4878-AFF7-8766F793FFCE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F2F71-A076-4FDC-B2BE-85E2516D062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0467E07-FCDD-4074-AD25-633C9F0CF076}">
      <dgm:prSet phldrT="[Text]" custT="1"/>
      <dgm:spPr/>
      <dgm:t>
        <a:bodyPr/>
        <a:lstStyle/>
        <a:p>
          <a:pPr algn="ctr"/>
          <a:r>
            <a:rPr lang="en-GB" sz="2000" b="1" dirty="0" smtClean="0">
              <a:solidFill>
                <a:schemeClr val="bg1"/>
              </a:solidFill>
            </a:rPr>
            <a:t>2. Clinical History</a:t>
          </a:r>
          <a:endParaRPr lang="en-GB" sz="2000" b="1" dirty="0">
            <a:solidFill>
              <a:schemeClr val="bg1"/>
            </a:solidFill>
          </a:endParaRPr>
        </a:p>
      </dgm:t>
    </dgm:pt>
    <dgm:pt modelId="{90B9E61F-988F-48AA-A9CD-64B5BA8494A7}" type="parTrans" cxnId="{9DE2C5DD-0086-4FA4-BCDE-0E8B8E0E5FBF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242C452E-D9E4-453E-92D7-D774DEC6E398}" type="sibTrans" cxnId="{9DE2C5DD-0086-4FA4-BCDE-0E8B8E0E5FBF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FE7CD8C8-213C-4A30-96A2-4770811A4D89}">
      <dgm:prSet phldrT="[Text]" custT="1"/>
      <dgm:spPr/>
      <dgm:t>
        <a:bodyPr/>
        <a:lstStyle/>
        <a:p>
          <a:pPr algn="ctr"/>
          <a:r>
            <a:rPr lang="en-GB" sz="1900" b="1" dirty="0" smtClean="0">
              <a:solidFill>
                <a:schemeClr val="bg1"/>
              </a:solidFill>
            </a:rPr>
            <a:t>3. Contextual Assessment</a:t>
          </a:r>
          <a:endParaRPr lang="en-GB" sz="1900" b="1" dirty="0">
            <a:solidFill>
              <a:schemeClr val="bg1"/>
            </a:solidFill>
          </a:endParaRPr>
        </a:p>
      </dgm:t>
    </dgm:pt>
    <dgm:pt modelId="{78B26B2B-0F5B-4997-9AC8-F1E041212D7F}" type="parTrans" cxnId="{80C775C2-DEF4-463E-829F-BD1F8420D6C0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A6F14F2D-DFAF-47DD-8F74-E9821AFF451B}" type="sibTrans" cxnId="{80C775C2-DEF4-463E-829F-BD1F8420D6C0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C716E277-249B-4857-8FB0-AEAA5CA3206B}">
      <dgm:prSet phldrT="[Text]" custT="1"/>
      <dgm:spPr/>
      <dgm:t>
        <a:bodyPr/>
        <a:lstStyle/>
        <a:p>
          <a:pPr algn="ctr"/>
          <a:r>
            <a:rPr lang="en-GB" sz="2000" b="1" dirty="0" smtClean="0">
              <a:solidFill>
                <a:schemeClr val="bg1"/>
              </a:solidFill>
            </a:rPr>
            <a:t>Map to DSM 5</a:t>
          </a:r>
          <a:endParaRPr lang="en-GB" sz="2000" b="1" dirty="0">
            <a:solidFill>
              <a:schemeClr val="bg1"/>
            </a:solidFill>
          </a:endParaRPr>
        </a:p>
      </dgm:t>
    </dgm:pt>
    <dgm:pt modelId="{D7E8EF7C-BC88-415C-BD8B-CDE39643E05A}" type="parTrans" cxnId="{1CDC3224-D701-40DE-84F4-AFBE66300EB6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07B169A5-EA97-48F3-8529-BF4EB6748126}" type="sibTrans" cxnId="{1CDC3224-D701-40DE-84F4-AFBE66300EB6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3969789D-EB48-473C-8948-EF3BE17EA994}">
      <dgm:prSet phldrT="[Text]" custT="1"/>
      <dgm:spPr/>
      <dgm:t>
        <a:bodyPr/>
        <a:lstStyle/>
        <a:p>
          <a:pPr algn="ctr"/>
          <a:r>
            <a:rPr lang="en-GB" sz="2000" b="1" dirty="0" smtClean="0">
              <a:solidFill>
                <a:schemeClr val="bg1"/>
              </a:solidFill>
            </a:rPr>
            <a:t>1. Clinical Observation</a:t>
          </a:r>
          <a:endParaRPr lang="en-GB" sz="2000" b="1" dirty="0">
            <a:solidFill>
              <a:schemeClr val="bg1"/>
            </a:solidFill>
          </a:endParaRPr>
        </a:p>
      </dgm:t>
    </dgm:pt>
    <dgm:pt modelId="{E4AC1799-DDD2-4D56-92EB-AF93437D6B93}" type="parTrans" cxnId="{14D534F2-FC7B-4FDA-8A65-F3A3F1C8A266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BF669A67-8A94-400B-A0D8-2C95DCEBA71B}" type="sibTrans" cxnId="{14D534F2-FC7B-4FDA-8A65-F3A3F1C8A266}">
      <dgm:prSet/>
      <dgm:spPr/>
      <dgm:t>
        <a:bodyPr/>
        <a:lstStyle/>
        <a:p>
          <a:pPr algn="ctr"/>
          <a:endParaRPr lang="en-GB">
            <a:solidFill>
              <a:schemeClr val="bg1"/>
            </a:solidFill>
          </a:endParaRPr>
        </a:p>
      </dgm:t>
    </dgm:pt>
    <dgm:pt modelId="{1F5C81B1-E6C1-44C6-9ABD-FD204AB32D7B}" type="pres">
      <dgm:prSet presAssocID="{734F2F71-A076-4FDC-B2BE-85E2516D062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EF19494-BF08-4381-B7F7-315AF6E48542}" type="pres">
      <dgm:prSet presAssocID="{734F2F71-A076-4FDC-B2BE-85E2516D0625}" presName="wedge1" presStyleLbl="node1" presStyleIdx="0" presStyleCnt="4"/>
      <dgm:spPr/>
      <dgm:t>
        <a:bodyPr/>
        <a:lstStyle/>
        <a:p>
          <a:endParaRPr lang="en-GB"/>
        </a:p>
      </dgm:t>
    </dgm:pt>
    <dgm:pt modelId="{D91BBB5B-E89E-4A62-A9F7-FC5A3641F2DD}" type="pres">
      <dgm:prSet presAssocID="{734F2F71-A076-4FDC-B2BE-85E2516D0625}" presName="dummy1a" presStyleCnt="0"/>
      <dgm:spPr/>
    </dgm:pt>
    <dgm:pt modelId="{790C7158-FBEB-485B-8FAA-7DA2FCE8AF02}" type="pres">
      <dgm:prSet presAssocID="{734F2F71-A076-4FDC-B2BE-85E2516D0625}" presName="dummy1b" presStyleCnt="0"/>
      <dgm:spPr/>
    </dgm:pt>
    <dgm:pt modelId="{8A2071E5-1FBA-4DF4-9E66-AF438AD72744}" type="pres">
      <dgm:prSet presAssocID="{734F2F71-A076-4FDC-B2BE-85E2516D0625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FFCF6A-D787-4A47-9051-965318DD3C35}" type="pres">
      <dgm:prSet presAssocID="{734F2F71-A076-4FDC-B2BE-85E2516D0625}" presName="wedge2" presStyleLbl="node1" presStyleIdx="1" presStyleCnt="4"/>
      <dgm:spPr/>
      <dgm:t>
        <a:bodyPr/>
        <a:lstStyle/>
        <a:p>
          <a:endParaRPr lang="en-GB"/>
        </a:p>
      </dgm:t>
    </dgm:pt>
    <dgm:pt modelId="{11E49BC3-488D-4CFA-BD8F-7E1FAAA46995}" type="pres">
      <dgm:prSet presAssocID="{734F2F71-A076-4FDC-B2BE-85E2516D0625}" presName="dummy2a" presStyleCnt="0"/>
      <dgm:spPr/>
    </dgm:pt>
    <dgm:pt modelId="{40B048FC-42F9-4408-8CFF-C1AF269C3457}" type="pres">
      <dgm:prSet presAssocID="{734F2F71-A076-4FDC-B2BE-85E2516D0625}" presName="dummy2b" presStyleCnt="0"/>
      <dgm:spPr/>
    </dgm:pt>
    <dgm:pt modelId="{081E78A0-6D10-4424-9A89-E2C470174D16}" type="pres">
      <dgm:prSet presAssocID="{734F2F71-A076-4FDC-B2BE-85E2516D0625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8BB906-93AE-4084-B9E7-B7B7A2F6AA4C}" type="pres">
      <dgm:prSet presAssocID="{734F2F71-A076-4FDC-B2BE-85E2516D0625}" presName="wedge3" presStyleLbl="node1" presStyleIdx="2" presStyleCnt="4" custScaleX="106428" custLinFactNeighborX="-151" custLinFactNeighborY="1181"/>
      <dgm:spPr/>
      <dgm:t>
        <a:bodyPr/>
        <a:lstStyle/>
        <a:p>
          <a:endParaRPr lang="en-GB"/>
        </a:p>
      </dgm:t>
    </dgm:pt>
    <dgm:pt modelId="{C24EB918-B7B4-42D7-BF06-B5ED76FBC66C}" type="pres">
      <dgm:prSet presAssocID="{734F2F71-A076-4FDC-B2BE-85E2516D0625}" presName="dummy3a" presStyleCnt="0"/>
      <dgm:spPr/>
    </dgm:pt>
    <dgm:pt modelId="{38C67149-56EE-49BA-9F9E-6F5339F2721B}" type="pres">
      <dgm:prSet presAssocID="{734F2F71-A076-4FDC-B2BE-85E2516D0625}" presName="dummy3b" presStyleCnt="0"/>
      <dgm:spPr/>
    </dgm:pt>
    <dgm:pt modelId="{5D1E7372-4797-45B2-B03F-FF130EF8C15F}" type="pres">
      <dgm:prSet presAssocID="{734F2F71-A076-4FDC-B2BE-85E2516D0625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97A947-0DB9-4335-A7CE-AE57D8E6AC73}" type="pres">
      <dgm:prSet presAssocID="{734F2F71-A076-4FDC-B2BE-85E2516D0625}" presName="wedge4" presStyleLbl="node1" presStyleIdx="3" presStyleCnt="4" custScaleX="106532" custLinFactNeighborX="1482" custLinFactNeighborY="-283"/>
      <dgm:spPr/>
      <dgm:t>
        <a:bodyPr/>
        <a:lstStyle/>
        <a:p>
          <a:endParaRPr lang="en-GB"/>
        </a:p>
      </dgm:t>
    </dgm:pt>
    <dgm:pt modelId="{EFFD0650-BD3A-4D71-8BB7-A67565F14941}" type="pres">
      <dgm:prSet presAssocID="{734F2F71-A076-4FDC-B2BE-85E2516D0625}" presName="dummy4a" presStyleCnt="0"/>
      <dgm:spPr/>
    </dgm:pt>
    <dgm:pt modelId="{21B5254A-C479-4ADF-B4AC-C03773E4A827}" type="pres">
      <dgm:prSet presAssocID="{734F2F71-A076-4FDC-B2BE-85E2516D0625}" presName="dummy4b" presStyleCnt="0"/>
      <dgm:spPr/>
    </dgm:pt>
    <dgm:pt modelId="{86B12831-89CB-4402-B6A1-8F72EFF06BB5}" type="pres">
      <dgm:prSet presAssocID="{734F2F71-A076-4FDC-B2BE-85E2516D0625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4FFF56-3EB1-4BAF-A009-591E59B2535A}" type="pres">
      <dgm:prSet presAssocID="{BF669A67-8A94-400B-A0D8-2C95DCEBA71B}" presName="arrowWedge1" presStyleLbl="fgSibTrans2D1" presStyleIdx="0" presStyleCnt="4"/>
      <dgm:spPr/>
    </dgm:pt>
    <dgm:pt modelId="{EAC5E125-4578-49DB-A69A-25D113C4B412}" type="pres">
      <dgm:prSet presAssocID="{242C452E-D9E4-453E-92D7-D774DEC6E398}" presName="arrowWedge2" presStyleLbl="fgSibTrans2D1" presStyleIdx="1" presStyleCnt="4"/>
      <dgm:spPr/>
    </dgm:pt>
    <dgm:pt modelId="{32D64EA2-6817-449E-93BB-383ECB3A2D0F}" type="pres">
      <dgm:prSet presAssocID="{A6F14F2D-DFAF-47DD-8F74-E9821AFF451B}" presName="arrowWedge3" presStyleLbl="fgSibTrans2D1" presStyleIdx="2" presStyleCnt="4" custLinFactNeighborX="-1642" custLinFactNeighborY="331"/>
      <dgm:spPr/>
    </dgm:pt>
    <dgm:pt modelId="{34A2A188-58EB-46B8-9C90-A4AAF1335437}" type="pres">
      <dgm:prSet presAssocID="{07B169A5-EA97-48F3-8529-BF4EB6748126}" presName="arrowWedge4" presStyleLbl="fgSibTrans2D1" presStyleIdx="3" presStyleCnt="4" custLinFactNeighborX="0" custLinFactNeighborY="-863"/>
      <dgm:spPr/>
    </dgm:pt>
  </dgm:ptLst>
  <dgm:cxnLst>
    <dgm:cxn modelId="{2980CE91-235B-476D-9188-5F8034ACF770}" type="presOf" srcId="{FE7CD8C8-213C-4A30-96A2-4770811A4D89}" destId="{178BB906-93AE-4084-B9E7-B7B7A2F6AA4C}" srcOrd="0" destOrd="0" presId="urn:microsoft.com/office/officeart/2005/8/layout/cycle8"/>
    <dgm:cxn modelId="{2A6F9265-5E56-4C11-B2F1-3ECA0C9CA94E}" type="presOf" srcId="{C716E277-249B-4857-8FB0-AEAA5CA3206B}" destId="{DF97A947-0DB9-4335-A7CE-AE57D8E6AC73}" srcOrd="0" destOrd="0" presId="urn:microsoft.com/office/officeart/2005/8/layout/cycle8"/>
    <dgm:cxn modelId="{D49C2F8C-013D-49E9-A482-6C0C23C3ED66}" type="presOf" srcId="{3969789D-EB48-473C-8948-EF3BE17EA994}" destId="{6EF19494-BF08-4381-B7F7-315AF6E48542}" srcOrd="0" destOrd="0" presId="urn:microsoft.com/office/officeart/2005/8/layout/cycle8"/>
    <dgm:cxn modelId="{FDCD8338-4AD8-4640-9D08-C806238B01D2}" type="presOf" srcId="{C716E277-249B-4857-8FB0-AEAA5CA3206B}" destId="{86B12831-89CB-4402-B6A1-8F72EFF06BB5}" srcOrd="1" destOrd="0" presId="urn:microsoft.com/office/officeart/2005/8/layout/cycle8"/>
    <dgm:cxn modelId="{0707AD54-A741-464D-AD75-4F660018EE43}" type="presOf" srcId="{FE7CD8C8-213C-4A30-96A2-4770811A4D89}" destId="{5D1E7372-4797-45B2-B03F-FF130EF8C15F}" srcOrd="1" destOrd="0" presId="urn:microsoft.com/office/officeart/2005/8/layout/cycle8"/>
    <dgm:cxn modelId="{14D534F2-FC7B-4FDA-8A65-F3A3F1C8A266}" srcId="{734F2F71-A076-4FDC-B2BE-85E2516D0625}" destId="{3969789D-EB48-473C-8948-EF3BE17EA994}" srcOrd="0" destOrd="0" parTransId="{E4AC1799-DDD2-4D56-92EB-AF93437D6B93}" sibTransId="{BF669A67-8A94-400B-A0D8-2C95DCEBA71B}"/>
    <dgm:cxn modelId="{F18238CB-1CEF-4132-866D-EBD0F996AB8E}" type="presOf" srcId="{D0467E07-FCDD-4074-AD25-633C9F0CF076}" destId="{67FFCF6A-D787-4A47-9051-965318DD3C35}" srcOrd="0" destOrd="0" presId="urn:microsoft.com/office/officeart/2005/8/layout/cycle8"/>
    <dgm:cxn modelId="{C2BCE013-DC7A-450F-BEF4-DF462813F6FD}" type="presOf" srcId="{D0467E07-FCDD-4074-AD25-633C9F0CF076}" destId="{081E78A0-6D10-4424-9A89-E2C470174D16}" srcOrd="1" destOrd="0" presId="urn:microsoft.com/office/officeart/2005/8/layout/cycle8"/>
    <dgm:cxn modelId="{0BE9C860-6948-435B-B0F7-EF609D077E61}" type="presOf" srcId="{734F2F71-A076-4FDC-B2BE-85E2516D0625}" destId="{1F5C81B1-E6C1-44C6-9ABD-FD204AB32D7B}" srcOrd="0" destOrd="0" presId="urn:microsoft.com/office/officeart/2005/8/layout/cycle8"/>
    <dgm:cxn modelId="{80C775C2-DEF4-463E-829F-BD1F8420D6C0}" srcId="{734F2F71-A076-4FDC-B2BE-85E2516D0625}" destId="{FE7CD8C8-213C-4A30-96A2-4770811A4D89}" srcOrd="2" destOrd="0" parTransId="{78B26B2B-0F5B-4997-9AC8-F1E041212D7F}" sibTransId="{A6F14F2D-DFAF-47DD-8F74-E9821AFF451B}"/>
    <dgm:cxn modelId="{1CDC3224-D701-40DE-84F4-AFBE66300EB6}" srcId="{734F2F71-A076-4FDC-B2BE-85E2516D0625}" destId="{C716E277-249B-4857-8FB0-AEAA5CA3206B}" srcOrd="3" destOrd="0" parTransId="{D7E8EF7C-BC88-415C-BD8B-CDE39643E05A}" sibTransId="{07B169A5-EA97-48F3-8529-BF4EB6748126}"/>
    <dgm:cxn modelId="{9DE2C5DD-0086-4FA4-BCDE-0E8B8E0E5FBF}" srcId="{734F2F71-A076-4FDC-B2BE-85E2516D0625}" destId="{D0467E07-FCDD-4074-AD25-633C9F0CF076}" srcOrd="1" destOrd="0" parTransId="{90B9E61F-988F-48AA-A9CD-64B5BA8494A7}" sibTransId="{242C452E-D9E4-453E-92D7-D774DEC6E398}"/>
    <dgm:cxn modelId="{16F146CD-BD01-4D2C-9C43-026F51AF680B}" type="presOf" srcId="{3969789D-EB48-473C-8948-EF3BE17EA994}" destId="{8A2071E5-1FBA-4DF4-9E66-AF438AD72744}" srcOrd="1" destOrd="0" presId="urn:microsoft.com/office/officeart/2005/8/layout/cycle8"/>
    <dgm:cxn modelId="{D7C57751-9960-4C16-9F26-B5B94C4818FA}" type="presParOf" srcId="{1F5C81B1-E6C1-44C6-9ABD-FD204AB32D7B}" destId="{6EF19494-BF08-4381-B7F7-315AF6E48542}" srcOrd="0" destOrd="0" presId="urn:microsoft.com/office/officeart/2005/8/layout/cycle8"/>
    <dgm:cxn modelId="{D7BD1CF7-042A-43F3-9FA3-5DBD11DAB935}" type="presParOf" srcId="{1F5C81B1-E6C1-44C6-9ABD-FD204AB32D7B}" destId="{D91BBB5B-E89E-4A62-A9F7-FC5A3641F2DD}" srcOrd="1" destOrd="0" presId="urn:microsoft.com/office/officeart/2005/8/layout/cycle8"/>
    <dgm:cxn modelId="{2D917BC9-9DF8-4EFC-B2A7-D134B6D77806}" type="presParOf" srcId="{1F5C81B1-E6C1-44C6-9ABD-FD204AB32D7B}" destId="{790C7158-FBEB-485B-8FAA-7DA2FCE8AF02}" srcOrd="2" destOrd="0" presId="urn:microsoft.com/office/officeart/2005/8/layout/cycle8"/>
    <dgm:cxn modelId="{DBD280DB-1608-4185-9E70-2BF4A47C7589}" type="presParOf" srcId="{1F5C81B1-E6C1-44C6-9ABD-FD204AB32D7B}" destId="{8A2071E5-1FBA-4DF4-9E66-AF438AD72744}" srcOrd="3" destOrd="0" presId="urn:microsoft.com/office/officeart/2005/8/layout/cycle8"/>
    <dgm:cxn modelId="{056FAA49-141C-49F9-94AA-62563575DD7A}" type="presParOf" srcId="{1F5C81B1-E6C1-44C6-9ABD-FD204AB32D7B}" destId="{67FFCF6A-D787-4A47-9051-965318DD3C35}" srcOrd="4" destOrd="0" presId="urn:microsoft.com/office/officeart/2005/8/layout/cycle8"/>
    <dgm:cxn modelId="{4D22303D-37C0-4874-8C81-DA14221A3F3A}" type="presParOf" srcId="{1F5C81B1-E6C1-44C6-9ABD-FD204AB32D7B}" destId="{11E49BC3-488D-4CFA-BD8F-7E1FAAA46995}" srcOrd="5" destOrd="0" presId="urn:microsoft.com/office/officeart/2005/8/layout/cycle8"/>
    <dgm:cxn modelId="{1712DE53-DC25-4E9B-A5DF-DD82EB47F78D}" type="presParOf" srcId="{1F5C81B1-E6C1-44C6-9ABD-FD204AB32D7B}" destId="{40B048FC-42F9-4408-8CFF-C1AF269C3457}" srcOrd="6" destOrd="0" presId="urn:microsoft.com/office/officeart/2005/8/layout/cycle8"/>
    <dgm:cxn modelId="{7443386D-6D71-45BA-A368-E5471C1BA878}" type="presParOf" srcId="{1F5C81B1-E6C1-44C6-9ABD-FD204AB32D7B}" destId="{081E78A0-6D10-4424-9A89-E2C470174D16}" srcOrd="7" destOrd="0" presId="urn:microsoft.com/office/officeart/2005/8/layout/cycle8"/>
    <dgm:cxn modelId="{6CC0E807-A533-45B6-8793-B8C918B39883}" type="presParOf" srcId="{1F5C81B1-E6C1-44C6-9ABD-FD204AB32D7B}" destId="{178BB906-93AE-4084-B9E7-B7B7A2F6AA4C}" srcOrd="8" destOrd="0" presId="urn:microsoft.com/office/officeart/2005/8/layout/cycle8"/>
    <dgm:cxn modelId="{6C1DE366-8CE5-4362-BF8D-65C9E794FD22}" type="presParOf" srcId="{1F5C81B1-E6C1-44C6-9ABD-FD204AB32D7B}" destId="{C24EB918-B7B4-42D7-BF06-B5ED76FBC66C}" srcOrd="9" destOrd="0" presId="urn:microsoft.com/office/officeart/2005/8/layout/cycle8"/>
    <dgm:cxn modelId="{4DA65946-BAA0-4E88-B4F2-C99BAC5B6F35}" type="presParOf" srcId="{1F5C81B1-E6C1-44C6-9ABD-FD204AB32D7B}" destId="{38C67149-56EE-49BA-9F9E-6F5339F2721B}" srcOrd="10" destOrd="0" presId="urn:microsoft.com/office/officeart/2005/8/layout/cycle8"/>
    <dgm:cxn modelId="{BD5A1F26-70AE-480D-B89D-033A31EC5CD1}" type="presParOf" srcId="{1F5C81B1-E6C1-44C6-9ABD-FD204AB32D7B}" destId="{5D1E7372-4797-45B2-B03F-FF130EF8C15F}" srcOrd="11" destOrd="0" presId="urn:microsoft.com/office/officeart/2005/8/layout/cycle8"/>
    <dgm:cxn modelId="{7E29B405-365A-4A27-BE60-74CC28E1E0A0}" type="presParOf" srcId="{1F5C81B1-E6C1-44C6-9ABD-FD204AB32D7B}" destId="{DF97A947-0DB9-4335-A7CE-AE57D8E6AC73}" srcOrd="12" destOrd="0" presId="urn:microsoft.com/office/officeart/2005/8/layout/cycle8"/>
    <dgm:cxn modelId="{B93DCC57-BD7B-474F-B995-BD7CEC781778}" type="presParOf" srcId="{1F5C81B1-E6C1-44C6-9ABD-FD204AB32D7B}" destId="{EFFD0650-BD3A-4D71-8BB7-A67565F14941}" srcOrd="13" destOrd="0" presId="urn:microsoft.com/office/officeart/2005/8/layout/cycle8"/>
    <dgm:cxn modelId="{968C8B71-C81F-4031-B6E7-EB225D62A01B}" type="presParOf" srcId="{1F5C81B1-E6C1-44C6-9ABD-FD204AB32D7B}" destId="{21B5254A-C479-4ADF-B4AC-C03773E4A827}" srcOrd="14" destOrd="0" presId="urn:microsoft.com/office/officeart/2005/8/layout/cycle8"/>
    <dgm:cxn modelId="{F0B800A5-C071-4271-AA32-88B1984708D8}" type="presParOf" srcId="{1F5C81B1-E6C1-44C6-9ABD-FD204AB32D7B}" destId="{86B12831-89CB-4402-B6A1-8F72EFF06BB5}" srcOrd="15" destOrd="0" presId="urn:microsoft.com/office/officeart/2005/8/layout/cycle8"/>
    <dgm:cxn modelId="{31ACA27D-6F95-49D1-A526-7FC11E5A70FC}" type="presParOf" srcId="{1F5C81B1-E6C1-44C6-9ABD-FD204AB32D7B}" destId="{3D4FFF56-3EB1-4BAF-A009-591E59B2535A}" srcOrd="16" destOrd="0" presId="urn:microsoft.com/office/officeart/2005/8/layout/cycle8"/>
    <dgm:cxn modelId="{B84DC39E-7359-4C8F-B0EB-814694EA610A}" type="presParOf" srcId="{1F5C81B1-E6C1-44C6-9ABD-FD204AB32D7B}" destId="{EAC5E125-4578-49DB-A69A-25D113C4B412}" srcOrd="17" destOrd="0" presId="urn:microsoft.com/office/officeart/2005/8/layout/cycle8"/>
    <dgm:cxn modelId="{435CD8CD-073B-4761-9265-04B7AAEE00AD}" type="presParOf" srcId="{1F5C81B1-E6C1-44C6-9ABD-FD204AB32D7B}" destId="{32D64EA2-6817-449E-93BB-383ECB3A2D0F}" srcOrd="18" destOrd="0" presId="urn:microsoft.com/office/officeart/2005/8/layout/cycle8"/>
    <dgm:cxn modelId="{8952C5B6-CFC4-4731-8EB5-DC8034C1E1A3}" type="presParOf" srcId="{1F5C81B1-E6C1-44C6-9ABD-FD204AB32D7B}" destId="{34A2A188-58EB-46B8-9C90-A4AAF1335437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1CAD8-3C3D-4094-8FB2-AD3C28EE62D1}">
      <dsp:nvSpPr>
        <dsp:cNvPr id="0" name=""/>
        <dsp:cNvSpPr/>
      </dsp:nvSpPr>
      <dsp:spPr>
        <a:xfrm>
          <a:off x="565785" y="0"/>
          <a:ext cx="6412230" cy="28240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C3949-119F-4D61-A077-2D8E6EFC3468}">
      <dsp:nvSpPr>
        <dsp:cNvPr id="0" name=""/>
        <dsp:cNvSpPr/>
      </dsp:nvSpPr>
      <dsp:spPr>
        <a:xfrm>
          <a:off x="3775" y="847226"/>
          <a:ext cx="1815963" cy="11296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referral for specialist assessment </a:t>
          </a:r>
          <a:endParaRPr lang="en-US" sz="2000" b="1" kern="1200" dirty="0"/>
        </a:p>
      </dsp:txBody>
      <dsp:txXfrm>
        <a:off x="58919" y="902370"/>
        <a:ext cx="1705675" cy="1019347"/>
      </dsp:txXfrm>
    </dsp:sp>
    <dsp:sp modelId="{5DF6110C-5DC6-44EC-82D9-443B2021DE4A}">
      <dsp:nvSpPr>
        <dsp:cNvPr id="0" name=""/>
        <dsp:cNvSpPr/>
      </dsp:nvSpPr>
      <dsp:spPr>
        <a:xfrm>
          <a:off x="3800193" y="811586"/>
          <a:ext cx="1815963" cy="11296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Diagnosis</a:t>
          </a:r>
          <a:endParaRPr lang="en-US" sz="2000" b="1" kern="1200" dirty="0"/>
        </a:p>
      </dsp:txBody>
      <dsp:txXfrm>
        <a:off x="3855337" y="866730"/>
        <a:ext cx="1705675" cy="1019347"/>
      </dsp:txXfrm>
    </dsp:sp>
    <dsp:sp modelId="{2A042757-5E80-4AAA-A101-524147281113}">
      <dsp:nvSpPr>
        <dsp:cNvPr id="0" name=""/>
        <dsp:cNvSpPr/>
      </dsp:nvSpPr>
      <dsp:spPr>
        <a:xfrm>
          <a:off x="1900593" y="811575"/>
          <a:ext cx="1815963" cy="11296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1</a:t>
          </a:r>
          <a:r>
            <a:rPr lang="en-GB" sz="2000" b="1" kern="1200" baseline="30000" dirty="0" smtClean="0"/>
            <a:t>st</a:t>
          </a:r>
          <a:r>
            <a:rPr lang="en-GB" sz="2000" b="1" kern="1200" dirty="0" smtClean="0"/>
            <a:t> appointment </a:t>
          </a:r>
          <a:endParaRPr lang="en-GB" sz="2000" b="1" kern="1200" dirty="0"/>
        </a:p>
      </dsp:txBody>
      <dsp:txXfrm>
        <a:off x="1955737" y="866719"/>
        <a:ext cx="1705675" cy="1019347"/>
      </dsp:txXfrm>
    </dsp:sp>
    <dsp:sp modelId="{69841E64-0C88-4878-AFF7-8766F793FFCE}">
      <dsp:nvSpPr>
        <dsp:cNvPr id="0" name=""/>
        <dsp:cNvSpPr/>
      </dsp:nvSpPr>
      <dsp:spPr>
        <a:xfrm>
          <a:off x="5724061" y="847226"/>
          <a:ext cx="1815963" cy="11296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Diagnosis Shared</a:t>
          </a:r>
          <a:endParaRPr lang="en-US" sz="2000" b="1" kern="1200" dirty="0"/>
        </a:p>
      </dsp:txBody>
      <dsp:txXfrm>
        <a:off x="5779205" y="902370"/>
        <a:ext cx="1705675" cy="10193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19494-BF08-4381-B7F7-315AF6E48542}">
      <dsp:nvSpPr>
        <dsp:cNvPr id="0" name=""/>
        <dsp:cNvSpPr/>
      </dsp:nvSpPr>
      <dsp:spPr>
        <a:xfrm>
          <a:off x="2606620" y="333510"/>
          <a:ext cx="4480560" cy="4480560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</a:rPr>
            <a:t>1. Clinical Observation</a:t>
          </a:r>
          <a:endParaRPr lang="en-GB" sz="2000" b="1" kern="1200" dirty="0">
            <a:solidFill>
              <a:schemeClr val="bg1"/>
            </a:solidFill>
          </a:endParaRPr>
        </a:p>
      </dsp:txBody>
      <dsp:txXfrm>
        <a:off x="4985051" y="1262160"/>
        <a:ext cx="1653540" cy="1226820"/>
      </dsp:txXfrm>
    </dsp:sp>
    <dsp:sp modelId="{67FFCF6A-D787-4A47-9051-965318DD3C35}">
      <dsp:nvSpPr>
        <dsp:cNvPr id="0" name=""/>
        <dsp:cNvSpPr/>
      </dsp:nvSpPr>
      <dsp:spPr>
        <a:xfrm>
          <a:off x="2606620" y="483929"/>
          <a:ext cx="4480560" cy="4480560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</a:rPr>
            <a:t>2. Clinical History</a:t>
          </a:r>
          <a:endParaRPr lang="en-GB" sz="2000" b="1" kern="1200" dirty="0">
            <a:solidFill>
              <a:schemeClr val="bg1"/>
            </a:solidFill>
          </a:endParaRPr>
        </a:p>
      </dsp:txBody>
      <dsp:txXfrm>
        <a:off x="4985051" y="2809020"/>
        <a:ext cx="1653540" cy="1226820"/>
      </dsp:txXfrm>
    </dsp:sp>
    <dsp:sp modelId="{178BB906-93AE-4084-B9E7-B7B7A2F6AA4C}">
      <dsp:nvSpPr>
        <dsp:cNvPr id="0" name=""/>
        <dsp:cNvSpPr/>
      </dsp:nvSpPr>
      <dsp:spPr>
        <a:xfrm>
          <a:off x="2305431" y="536844"/>
          <a:ext cx="4768570" cy="4480560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 smtClean="0">
              <a:solidFill>
                <a:schemeClr val="bg1"/>
              </a:solidFill>
            </a:rPr>
            <a:t>3. Contextual Assessment</a:t>
          </a:r>
          <a:endParaRPr lang="en-GB" sz="1900" b="1" kern="1200" dirty="0">
            <a:solidFill>
              <a:schemeClr val="bg1"/>
            </a:solidFill>
          </a:endParaRPr>
        </a:p>
      </dsp:txBody>
      <dsp:txXfrm>
        <a:off x="2782856" y="2861935"/>
        <a:ext cx="1759829" cy="1226820"/>
      </dsp:txXfrm>
    </dsp:sp>
    <dsp:sp modelId="{DF97A947-0DB9-4335-A7CE-AE57D8E6AC73}">
      <dsp:nvSpPr>
        <dsp:cNvPr id="0" name=""/>
        <dsp:cNvSpPr/>
      </dsp:nvSpPr>
      <dsp:spPr>
        <a:xfrm>
          <a:off x="2376268" y="320830"/>
          <a:ext cx="4773230" cy="4480560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bg1"/>
              </a:solidFill>
            </a:rPr>
            <a:t>Map to DSM 5</a:t>
          </a:r>
          <a:endParaRPr lang="en-GB" sz="2000" b="1" kern="1200" dirty="0">
            <a:solidFill>
              <a:schemeClr val="bg1"/>
            </a:solidFill>
          </a:endParaRPr>
        </a:p>
      </dsp:txBody>
      <dsp:txXfrm>
        <a:off x="2854160" y="1249480"/>
        <a:ext cx="1761549" cy="1226820"/>
      </dsp:txXfrm>
    </dsp:sp>
    <dsp:sp modelId="{3D4FFF56-3EB1-4BAF-A009-591E59B2535A}">
      <dsp:nvSpPr>
        <dsp:cNvPr id="0" name=""/>
        <dsp:cNvSpPr/>
      </dsp:nvSpPr>
      <dsp:spPr>
        <a:xfrm>
          <a:off x="2329252" y="56142"/>
          <a:ext cx="5035296" cy="503529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5E125-4578-49DB-A69A-25D113C4B412}">
      <dsp:nvSpPr>
        <dsp:cNvPr id="0" name=""/>
        <dsp:cNvSpPr/>
      </dsp:nvSpPr>
      <dsp:spPr>
        <a:xfrm>
          <a:off x="2329252" y="206561"/>
          <a:ext cx="5035296" cy="503529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64EA2-6817-449E-93BB-383ECB3A2D0F}">
      <dsp:nvSpPr>
        <dsp:cNvPr id="0" name=""/>
        <dsp:cNvSpPr/>
      </dsp:nvSpPr>
      <dsp:spPr>
        <a:xfrm>
          <a:off x="2088231" y="276143"/>
          <a:ext cx="5035296" cy="503529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2A188-58EB-46B8-9C90-A4AAF1335437}">
      <dsp:nvSpPr>
        <dsp:cNvPr id="0" name=""/>
        <dsp:cNvSpPr/>
      </dsp:nvSpPr>
      <dsp:spPr>
        <a:xfrm>
          <a:off x="2244060" y="8"/>
          <a:ext cx="5035296" cy="503529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FB5FD-E51E-41D7-B3CD-7BBCE933A22C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23074-67AE-4022-8A5B-5A0B2E6E36B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62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6D365-67FB-4F34-83ED-8BA8F4EA68CD}" type="datetimeFigureOut">
              <a:rPr lang="en-GB" smtClean="0"/>
              <a:pPr/>
              <a:t>24/06/2019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0D98-8CA1-4707-A39D-7DECF82E95A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7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74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870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638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066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758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954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54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722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33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45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070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5626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Typically</a:t>
            </a:r>
            <a:r>
              <a:rPr lang="en-GB" baseline="0" dirty="0" smtClean="0"/>
              <a:t> research evidence takes about 20 years to filter into practice, and we know that the problem of how we reduce waits is a complex one</a:t>
            </a:r>
          </a:p>
          <a:p>
            <a:endParaRPr lang="en-GB" baseline="0" dirty="0" smtClean="0"/>
          </a:p>
          <a:p>
            <a:r>
              <a:rPr lang="en-GB" baseline="0" dirty="0" smtClean="0"/>
              <a:t>However we have been able to demonstrate  some immediate impact of our research on practice in Scotland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578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748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0180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1418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90D98-8CA1-4707-A39D-7DECF82E95AC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29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Research we have undertaken over the</a:t>
            </a:r>
            <a:r>
              <a:rPr lang="en-GB" baseline="0" dirty="0" smtClean="0"/>
              <a:t> last 7 years and a thorough review of evidence available together with practice experience, leads us to conclude that these are the important things that need to be in place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463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612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These</a:t>
            </a:r>
            <a:r>
              <a:rPr lang="en-GB" sz="1200" baseline="0" dirty="0" smtClean="0"/>
              <a:t> are the National guidelines that exist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 smtClean="0"/>
              <a:t>You are obviously still a long way from this and we may need to have further discussion to agree steps towards a target like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154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When</a:t>
            </a:r>
            <a:r>
              <a:rPr lang="en-GB" sz="1200" baseline="0" dirty="0" smtClean="0"/>
              <a:t> we did our research with services in Scotland, m</a:t>
            </a:r>
            <a:r>
              <a:rPr lang="en-GB" sz="1200" dirty="0" smtClean="0"/>
              <a:t>any services did not/ do not know current waiting times or duration of assessment.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 smtClean="0"/>
              <a:t>Autism ACHIEVE Alliance </a:t>
            </a:r>
            <a:r>
              <a:rPr lang="en-GB" sz="1200" dirty="0" smtClean="0"/>
              <a:t>(2011-12) studied services across Scotland and found the total wait from referral to diagnosis shared:</a:t>
            </a:r>
            <a:endParaRPr lang="en-GB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03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964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85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A24F1-B565-4B18-98AE-37F15A7EC71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263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82880" indent="-182880">
              <a:buFontTx/>
              <a:buBlip>
                <a:blip r:embed="rId2"/>
              </a:buBlip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  <a:latin typeface="Calibri" pitchFamily="34" charset="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 marL="182880" indent="-18288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accent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720" y="600184"/>
            <a:ext cx="1249297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6223461"/>
            <a:ext cx="748781" cy="5179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23461"/>
            <a:ext cx="748781" cy="517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5A225FD-4DD2-4626-89FC-7571FF4F0CE0}" type="datetimeFigureOut">
              <a:rPr lang="en-US" smtClean="0"/>
              <a:pPr/>
              <a:t>6/24/2019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F2E3E96-CA93-441D-A1FF-022B624B5E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ismstrategyscotland.org.uk/strategy/key-documents.html" TargetMode="Externa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96752"/>
            <a:ext cx="7848600" cy="2102073"/>
          </a:xfrm>
        </p:spPr>
        <p:txBody>
          <a:bodyPr anchor="t"/>
          <a:lstStyle/>
          <a:p>
            <a:pPr algn="ctr"/>
            <a:r>
              <a:rPr lang="en-US" dirty="0" smtClean="0"/>
              <a:t>Autism ACHIEVE Alliance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05200"/>
            <a:ext cx="7848872" cy="2660104"/>
          </a:xfrm>
        </p:spPr>
        <p:txBody>
          <a:bodyPr>
            <a:normAutofit/>
          </a:bodyPr>
          <a:lstStyle/>
          <a:p>
            <a:pPr algn="ctr"/>
            <a:endParaRPr lang="en-GB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en-US" sz="2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Using 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research and local knowledge to develop </a:t>
            </a:r>
            <a:r>
              <a:rPr lang="en-US" sz="2800" b="1" dirty="0" smtClean="0">
                <a:latin typeface="Calibri" pitchFamily="34" charset="0"/>
                <a:cs typeface="Calibri" pitchFamily="34" charset="0"/>
              </a:rPr>
              <a:t>an autism pathway</a:t>
            </a:r>
            <a:endParaRPr lang="en-US" sz="28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11564"/>
            <a:ext cx="1797113" cy="1243003"/>
          </a:xfrm>
          <a:prstGeom prst="rect">
            <a:avLst/>
          </a:prstGeom>
        </p:spPr>
      </p:pic>
      <p:pic>
        <p:nvPicPr>
          <p:cNvPr id="7" name="Picture 6" descr="http://danheap.files.wordpress.com/2011/10/logo_larg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98" y="2120718"/>
            <a:ext cx="2016224" cy="1178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8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b="1" dirty="0" smtClean="0"/>
              <a:t> How do you measure the demand?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 Number of children referred </a:t>
            </a:r>
            <a:r>
              <a:rPr lang="en-GB" sz="2400" dirty="0"/>
              <a:t>for ASD </a:t>
            </a:r>
            <a:r>
              <a:rPr lang="en-GB" sz="2400" dirty="0" smtClean="0"/>
              <a:t>assessment each year?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 How long they wait for diagnosis from referral?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 Duration of the diagnosis process?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How many appointments do you need to provide each month?</a:t>
            </a:r>
            <a:endParaRPr lang="en-GB" sz="2400" dirty="0" smtClean="0"/>
          </a:p>
          <a:p>
            <a:pPr marL="0" indent="0">
              <a:buNone/>
            </a:pPr>
            <a:endParaRPr lang="en-GB" sz="2400" b="1" dirty="0" smtClean="0"/>
          </a:p>
          <a:p>
            <a:r>
              <a:rPr lang="en-GB" b="1" dirty="0"/>
              <a:t>How do you measure your capacity?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What capacity does your multi-disciplinary diagnostic service need to provide to meet demand?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/>
              <a:t>Skill level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Number of appointments that can be offered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on demand and capacity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58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Action </a:t>
            </a:r>
            <a:r>
              <a:rPr lang="en-GB" dirty="0"/>
              <a:t>p</a:t>
            </a:r>
            <a:r>
              <a:rPr lang="en-GB" dirty="0" smtClean="0"/>
              <a:t>lans </a:t>
            </a:r>
            <a:r>
              <a:rPr lang="en-GB" dirty="0"/>
              <a:t>to </a:t>
            </a:r>
            <a:r>
              <a:rPr lang="en-GB" dirty="0" smtClean="0"/>
              <a:t>reduce </a:t>
            </a:r>
            <a:r>
              <a:rPr lang="en-GB" dirty="0"/>
              <a:t>w</a:t>
            </a:r>
            <a:r>
              <a:rPr lang="en-GB" dirty="0" smtClean="0"/>
              <a:t>aits</a:t>
            </a:r>
            <a:r>
              <a:rPr lang="en-GB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7624" y="1916832"/>
            <a:ext cx="670498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</a:t>
            </a:r>
            <a:r>
              <a:rPr lang="en-GB" dirty="0" smtClean="0"/>
              <a:t>. Evidence based pathways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Model pathways are available:</a:t>
            </a:r>
          </a:p>
          <a:p>
            <a:pPr marL="548640" lvl="2" indent="0">
              <a:buNone/>
            </a:pPr>
            <a:endParaRPr lang="en-GB" sz="2400" dirty="0"/>
          </a:p>
          <a:p>
            <a:r>
              <a:rPr lang="en-GB" sz="2400" dirty="0" smtClean="0"/>
              <a:t>Process for Pathway development</a:t>
            </a:r>
          </a:p>
          <a:p>
            <a:pPr lvl="1"/>
            <a:r>
              <a:rPr lang="en-GB" sz="2200" dirty="0" smtClean="0"/>
              <a:t>Multi-disciplinary</a:t>
            </a:r>
          </a:p>
          <a:p>
            <a:pPr lvl="1"/>
            <a:r>
              <a:rPr lang="en-GB" sz="2200" dirty="0" smtClean="0"/>
              <a:t>Scoping and dedicated staff time</a:t>
            </a:r>
          </a:p>
          <a:p>
            <a:pPr lvl="1"/>
            <a:r>
              <a:rPr lang="en-GB" sz="2200" dirty="0" smtClean="0"/>
              <a:t>Local Action Planning </a:t>
            </a:r>
          </a:p>
          <a:p>
            <a:pPr lvl="1"/>
            <a:r>
              <a:rPr lang="en-GB" sz="2200" dirty="0" smtClean="0"/>
              <a:t>Implementation and Review Group</a:t>
            </a:r>
          </a:p>
          <a:p>
            <a:pPr lvl="1"/>
            <a:r>
              <a:rPr lang="en-GB" sz="2200" dirty="0" smtClean="0"/>
              <a:t>A plan to support staff with the change the new pathway brings</a:t>
            </a:r>
          </a:p>
        </p:txBody>
      </p:sp>
    </p:spTree>
    <p:extLst>
      <p:ext uri="{BB962C8B-B14F-4D97-AF65-F5344CB8AC3E}">
        <p14:creationId xmlns:p14="http://schemas.microsoft.com/office/powerpoint/2010/main" val="338435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5" y="521304"/>
            <a:ext cx="8229600" cy="990600"/>
          </a:xfrm>
        </p:spPr>
        <p:txBody>
          <a:bodyPr/>
          <a:lstStyle/>
          <a:p>
            <a:r>
              <a:rPr lang="en-GB" dirty="0" smtClean="0"/>
              <a:t>5. Flexible </a:t>
            </a:r>
            <a:r>
              <a:rPr lang="en-GB" dirty="0"/>
              <a:t>approaches to </a:t>
            </a:r>
            <a:r>
              <a:rPr lang="en-GB" dirty="0" smtClean="0"/>
              <a:t>assessment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1818377"/>
            <a:ext cx="6496765" cy="434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533400"/>
            <a:ext cx="8229600" cy="990600"/>
          </a:xfrm>
        </p:spPr>
        <p:txBody>
          <a:bodyPr>
            <a:normAutofit/>
          </a:bodyPr>
          <a:lstStyle/>
          <a:p>
            <a:r>
              <a:rPr lang="en-GB" dirty="0" smtClean="0"/>
              <a:t>Core components of ASD assessment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-108520" y="1524000"/>
          <a:ext cx="9433048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95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F19494-BF08-4381-B7F7-315AF6E485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6EF19494-BF08-4381-B7F7-315AF6E485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6EF19494-BF08-4381-B7F7-315AF6E485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6EF19494-BF08-4381-B7F7-315AF6E485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4FFF56-3EB1-4BAF-A009-591E59B25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3D4FFF56-3EB1-4BAF-A009-591E59B253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3D4FFF56-3EB1-4BAF-A009-591E59B25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3D4FFF56-3EB1-4BAF-A009-591E59B25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FFCF6A-D787-4A47-9051-965318DD3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67FFCF6A-D787-4A47-9051-965318DD3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67FFCF6A-D787-4A47-9051-965318DD3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67FFCF6A-D787-4A47-9051-965318DD3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C5E125-4578-49DB-A69A-25D113C4B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EAC5E125-4578-49DB-A69A-25D113C4B4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EAC5E125-4578-49DB-A69A-25D113C4B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EAC5E125-4578-49DB-A69A-25D113C4B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8BB906-93AE-4084-B9E7-B7B7A2F6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178BB906-93AE-4084-B9E7-B7B7A2F6AA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178BB906-93AE-4084-B9E7-B7B7A2F6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178BB906-93AE-4084-B9E7-B7B7A2F6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D64EA2-6817-449E-93BB-383ECB3A2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2D64EA2-6817-449E-93BB-383ECB3A2D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2D64EA2-6817-449E-93BB-383ECB3A2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2D64EA2-6817-449E-93BB-383ECB3A2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97A947-0DB9-4335-A7CE-AE57D8E6A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DF97A947-0DB9-4335-A7CE-AE57D8E6AC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DF97A947-0DB9-4335-A7CE-AE57D8E6A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DF97A947-0DB9-4335-A7CE-AE57D8E6A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A2A188-58EB-46B8-9C90-A4AAF1335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34A2A188-58EB-46B8-9C90-A4AAF13354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34A2A188-58EB-46B8-9C90-A4AAF1335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34A2A188-58EB-46B8-9C90-A4AAF1335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F19494-BF08-4381-B7F7-315AF6E485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4FFF56-3EB1-4BAF-A009-591E59B25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FFCF6A-D787-4A47-9051-965318DD3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C5E125-4578-49DB-A69A-25D113C4B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8BB906-93AE-4084-B9E7-B7B7A2F6AA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D64EA2-6817-449E-93BB-383ECB3A2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97A947-0DB9-4335-A7CE-AE57D8E6AC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A2A188-58EB-46B8-9C90-A4AAF1335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4" grpI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‘Core’ assessment pathway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dirty="0" smtClean="0"/>
              <a:t>Includes core components </a:t>
            </a:r>
            <a:r>
              <a:rPr lang="en-GB" dirty="0"/>
              <a:t>of assessment</a:t>
            </a:r>
          </a:p>
          <a:p>
            <a:r>
              <a:rPr lang="en-GB" dirty="0"/>
              <a:t>Multi-disciplinary</a:t>
            </a:r>
          </a:p>
          <a:p>
            <a:r>
              <a:rPr lang="en-GB" dirty="0" smtClean="0"/>
              <a:t>Same </a:t>
            </a:r>
            <a:r>
              <a:rPr lang="en-GB" dirty="0"/>
              <a:t>support and information</a:t>
            </a:r>
          </a:p>
          <a:p>
            <a:r>
              <a:rPr lang="en-GB" b="1" dirty="0"/>
              <a:t>Local clinicians complete assessment and share diagnosis</a:t>
            </a:r>
          </a:p>
          <a:p>
            <a:r>
              <a:rPr lang="en-GB" dirty="0"/>
              <a:t>Increased training and capacity in local SLT, CCH and CAMHS teams</a:t>
            </a:r>
          </a:p>
          <a:p>
            <a:r>
              <a:rPr lang="en-GB" dirty="0" smtClean="0"/>
              <a:t> Relevant for 25</a:t>
            </a:r>
            <a:r>
              <a:rPr lang="en-GB" dirty="0"/>
              <a:t>% of </a:t>
            </a:r>
            <a:r>
              <a:rPr lang="en-GB" dirty="0" smtClean="0"/>
              <a:t>all ASD assessment referrals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50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‘Complex’ assessment pathway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Includes </a:t>
            </a:r>
          </a:p>
          <a:p>
            <a:r>
              <a:rPr lang="en-GB" dirty="0"/>
              <a:t> </a:t>
            </a:r>
            <a:r>
              <a:rPr lang="en-GB" dirty="0" smtClean="0"/>
              <a:t>S</a:t>
            </a:r>
            <a:r>
              <a:rPr lang="en-GB" dirty="0" smtClean="0"/>
              <a:t>ame </a:t>
            </a:r>
            <a:r>
              <a:rPr lang="en-GB" dirty="0" smtClean="0"/>
              <a:t>core </a:t>
            </a:r>
            <a:r>
              <a:rPr lang="en-GB" dirty="0"/>
              <a:t>components of </a:t>
            </a:r>
            <a:r>
              <a:rPr lang="en-GB" dirty="0" smtClean="0"/>
              <a:t>multi-disciplinary assessment and information</a:t>
            </a:r>
          </a:p>
          <a:p>
            <a:r>
              <a:rPr lang="en-GB" dirty="0"/>
              <a:t> </a:t>
            </a:r>
            <a:r>
              <a:rPr lang="en-GB" dirty="0" smtClean="0"/>
              <a:t>A</a:t>
            </a:r>
            <a:r>
              <a:rPr lang="en-GB" dirty="0" smtClean="0"/>
              <a:t>ssessment </a:t>
            </a:r>
            <a:r>
              <a:rPr lang="en-GB" dirty="0"/>
              <a:t>information in relation to complexity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Learning disability, ADHD, Other co-morbidities</a:t>
            </a:r>
          </a:p>
          <a:p>
            <a:pPr lvl="1"/>
            <a:r>
              <a:rPr lang="en-GB" dirty="0" smtClean="0"/>
              <a:t>Family or Social complexity</a:t>
            </a:r>
          </a:p>
          <a:p>
            <a:pPr lvl="1"/>
            <a:r>
              <a:rPr lang="en-GB" dirty="0" smtClean="0"/>
              <a:t>Discrepancy between reports/ assessments/ opinions</a:t>
            </a:r>
          </a:p>
          <a:p>
            <a:r>
              <a:rPr lang="en-GB" dirty="0"/>
              <a:t> </a:t>
            </a:r>
            <a:r>
              <a:rPr lang="en-GB" dirty="0" smtClean="0"/>
              <a:t>U</a:t>
            </a:r>
            <a:r>
              <a:rPr lang="en-GB" dirty="0" smtClean="0"/>
              <a:t>se </a:t>
            </a:r>
            <a:r>
              <a:rPr lang="en-GB" dirty="0"/>
              <a:t>of </a:t>
            </a:r>
            <a:r>
              <a:rPr lang="en-GB" dirty="0" smtClean="0"/>
              <a:t>Standardised </a:t>
            </a:r>
            <a:r>
              <a:rPr lang="en-GB" dirty="0"/>
              <a:t>Tools (e.g. ADOS, ADI-r)</a:t>
            </a:r>
          </a:p>
          <a:p>
            <a:r>
              <a:rPr lang="en-GB" b="1" dirty="0" smtClean="0"/>
              <a:t> ASD </a:t>
            </a:r>
            <a:r>
              <a:rPr lang="en-GB" b="1" dirty="0" smtClean="0"/>
              <a:t>‘enhanced or expert level’ clinicians </a:t>
            </a:r>
            <a:r>
              <a:rPr lang="en-GB" b="1" dirty="0"/>
              <a:t>complete </a:t>
            </a:r>
            <a:r>
              <a:rPr lang="en-GB" b="1" dirty="0" smtClean="0"/>
              <a:t>   assessment </a:t>
            </a:r>
            <a:r>
              <a:rPr lang="en-GB" b="1" dirty="0"/>
              <a:t>and share </a:t>
            </a:r>
            <a:r>
              <a:rPr lang="en-GB" b="1" dirty="0" smtClean="0"/>
              <a:t>diagnosis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dirty="0" smtClean="0"/>
              <a:t> Relevant for 75% of all ASD assessment referrals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238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Flexible use of standardised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 smtClean="0"/>
              <a:t> </a:t>
            </a:r>
            <a:r>
              <a:rPr lang="en-GB" sz="2400" dirty="0" err="1" smtClean="0"/>
              <a:t>Proformas</a:t>
            </a:r>
            <a:r>
              <a:rPr lang="en-GB" sz="2400" dirty="0" smtClean="0"/>
              <a:t> </a:t>
            </a:r>
            <a:r>
              <a:rPr lang="en-GB" sz="2400" dirty="0"/>
              <a:t>vs </a:t>
            </a:r>
            <a:r>
              <a:rPr lang="en-GB" sz="2400" dirty="0" smtClean="0"/>
              <a:t>standardised tool?</a:t>
            </a:r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 Contextual </a:t>
            </a:r>
            <a:r>
              <a:rPr lang="en-GB" dirty="0"/>
              <a:t>assessment tools can identify discrepancy/ agreement between home and school (e.g. SRS/ GARS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342900" lvl="2" indent="-342900">
              <a:spcAft>
                <a:spcPts val="200"/>
              </a:spcAft>
              <a:buSzPct val="85000"/>
            </a:pPr>
            <a:r>
              <a:rPr lang="en-GB" sz="2400" dirty="0"/>
              <a:t>If no discrepancy, no need for school observation by diagnostic team</a:t>
            </a:r>
          </a:p>
          <a:p>
            <a:pPr marL="342900" lvl="2" indent="-342900">
              <a:spcAft>
                <a:spcPts val="200"/>
              </a:spcAft>
              <a:buSzPct val="85000"/>
            </a:pPr>
            <a:r>
              <a:rPr lang="en-GB" sz="2400" dirty="0"/>
              <a:t>If discrepant and school not identifying challenges – carry out skilled, ADOS informed </a:t>
            </a:r>
            <a:r>
              <a:rPr lang="en-GB" sz="2400" dirty="0" smtClean="0"/>
              <a:t>observation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3469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6. Triage and referral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876800"/>
          </a:xfrm>
        </p:spPr>
        <p:txBody>
          <a:bodyPr>
            <a:normAutofit/>
          </a:bodyPr>
          <a:lstStyle/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Multi-disciplinary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Most experienced staff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Time saving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 Consider complexity and skills mix required early in the process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Avoid duplication of waits and “pillar to post” scenarios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Builds shared expectations between services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Ongoing support and management of change</a:t>
            </a:r>
          </a:p>
        </p:txBody>
      </p:sp>
    </p:spTree>
    <p:extLst>
      <p:ext uri="{BB962C8B-B14F-4D97-AF65-F5344CB8AC3E}">
        <p14:creationId xmlns:p14="http://schemas.microsoft.com/office/powerpoint/2010/main" val="89083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20398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GB" dirty="0"/>
              <a:t>6. Referral </a:t>
            </a:r>
            <a:r>
              <a:rPr lang="en-GB" dirty="0" smtClean="0"/>
              <a:t>management: Using </a:t>
            </a:r>
            <a:r>
              <a:rPr lang="en-GB" dirty="0"/>
              <a:t>time effectively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 smtClean="0"/>
              <a:t> </a:t>
            </a:r>
            <a:r>
              <a:rPr lang="en-GB" sz="2400" dirty="0"/>
              <a:t>Reduce number of contacts 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 Set expectations for referrers about information they need to send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Train and inform </a:t>
            </a:r>
            <a:r>
              <a:rPr lang="en-GB" sz="2400" dirty="0" smtClean="0"/>
              <a:t>referrers</a:t>
            </a:r>
            <a:endParaRPr lang="en-GB" sz="2400" dirty="0"/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Provide feedback</a:t>
            </a:r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 Send out tools to gather key information in advance of 1st appointment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From colleagues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From Questionnaires (e.g. SRS, GARS) </a:t>
            </a:r>
          </a:p>
        </p:txBody>
      </p:sp>
    </p:spTree>
    <p:extLst>
      <p:ext uri="{BB962C8B-B14F-4D97-AF65-F5344CB8AC3E}">
        <p14:creationId xmlns:p14="http://schemas.microsoft.com/office/powerpoint/2010/main" val="28513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Plan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Key components of an effective pathway for ASD</a:t>
            </a:r>
          </a:p>
          <a:p>
            <a:r>
              <a:rPr lang="en-GB" dirty="0" smtClean="0"/>
              <a:t>The draft pathway</a:t>
            </a:r>
          </a:p>
          <a:p>
            <a:r>
              <a:rPr lang="en-GB" dirty="0" smtClean="0"/>
              <a:t>Guidance</a:t>
            </a:r>
          </a:p>
          <a:p>
            <a:r>
              <a:rPr lang="en-GB" dirty="0" err="1" smtClean="0"/>
              <a:t>Proformas</a:t>
            </a:r>
            <a:endParaRPr lang="en-GB" dirty="0" smtClean="0"/>
          </a:p>
          <a:p>
            <a:r>
              <a:rPr lang="en-GB" dirty="0" smtClean="0"/>
              <a:t>Steps towards a new pathway</a:t>
            </a:r>
          </a:p>
        </p:txBody>
      </p:sp>
    </p:spTree>
    <p:extLst>
      <p:ext uri="{BB962C8B-B14F-4D97-AF65-F5344CB8AC3E}">
        <p14:creationId xmlns:p14="http://schemas.microsoft.com/office/powerpoint/2010/main" val="922791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Referral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Consider how many receive a positive diagnosis of ASD after being in the pathway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Cornwall 60% receive a positive diagnosis of ASD</a:t>
            </a:r>
          </a:p>
          <a:p>
            <a:r>
              <a:rPr lang="en-GB" dirty="0" smtClean="0"/>
              <a:t>Argyll 43%</a:t>
            </a:r>
          </a:p>
          <a:p>
            <a:r>
              <a:rPr lang="en-GB" dirty="0"/>
              <a:t>Lothian 84% positive diagnosis of ASD 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226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02" y="54868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6. Referral management: Using time effectively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530" y="1412776"/>
            <a:ext cx="7848872" cy="4023360"/>
          </a:xfrm>
        </p:spPr>
        <p:txBody>
          <a:bodyPr>
            <a:noAutofit/>
          </a:bodyPr>
          <a:lstStyle/>
          <a:p>
            <a:r>
              <a:rPr lang="en-GB" dirty="0"/>
              <a:t> </a:t>
            </a:r>
            <a:r>
              <a:rPr lang="en-GB" dirty="0" smtClean="0"/>
              <a:t>Training referrers</a:t>
            </a:r>
          </a:p>
          <a:p>
            <a:r>
              <a:rPr lang="en-GB" dirty="0" smtClean="0"/>
              <a:t> Triage</a:t>
            </a:r>
          </a:p>
          <a:p>
            <a:r>
              <a:rPr lang="en-GB" dirty="0" smtClean="0"/>
              <a:t> Use </a:t>
            </a:r>
            <a:r>
              <a:rPr lang="en-GB" dirty="0" err="1"/>
              <a:t>proformas</a:t>
            </a:r>
            <a:r>
              <a:rPr lang="en-GB" dirty="0"/>
              <a:t> for assessment and information gathering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Consistency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Less duplication</a:t>
            </a:r>
          </a:p>
          <a:p>
            <a:r>
              <a:rPr lang="en-GB" dirty="0"/>
              <a:t> Shared case notes and up to date record keeping</a:t>
            </a:r>
          </a:p>
          <a:p>
            <a:r>
              <a:rPr lang="en-GB" dirty="0" smtClean="0"/>
              <a:t> Separate </a:t>
            </a:r>
            <a:r>
              <a:rPr lang="en-GB" dirty="0"/>
              <a:t>diagnostic assessment from other </a:t>
            </a:r>
            <a:r>
              <a:rPr lang="en-GB" dirty="0" smtClean="0"/>
              <a:t>support</a:t>
            </a:r>
            <a:endParaRPr lang="en-GB" dirty="0"/>
          </a:p>
          <a:p>
            <a:r>
              <a:rPr lang="en-GB" dirty="0"/>
              <a:t> Allow staff dedicated time for ASD assessment</a:t>
            </a:r>
          </a:p>
          <a:p>
            <a:pPr lvl="1"/>
            <a:r>
              <a:rPr lang="en-GB" sz="2400" dirty="0"/>
              <a:t>25-50% of community referrals include an ASD query</a:t>
            </a:r>
          </a:p>
          <a:p>
            <a:pPr lvl="1"/>
            <a:r>
              <a:rPr lang="en-GB" sz="2400" dirty="0"/>
              <a:t>Does your resource match need?</a:t>
            </a:r>
          </a:p>
          <a:p>
            <a:r>
              <a:rPr lang="en-GB" sz="2400" dirty="0" smtClean="0"/>
              <a:t> </a:t>
            </a:r>
            <a:r>
              <a:rPr lang="en-GB" dirty="0"/>
              <a:t>Implement DNA strategies</a:t>
            </a:r>
          </a:p>
        </p:txBody>
      </p:sp>
    </p:spTree>
    <p:extLst>
      <p:ext uri="{BB962C8B-B14F-4D97-AF65-F5344CB8AC3E}">
        <p14:creationId xmlns:p14="http://schemas.microsoft.com/office/powerpoint/2010/main" val="41851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568" y="2060848"/>
            <a:ext cx="7543800" cy="1449387"/>
          </a:xfrm>
        </p:spPr>
        <p:txBody>
          <a:bodyPr/>
          <a:lstStyle/>
          <a:p>
            <a:r>
              <a:rPr lang="en-GB" dirty="0" smtClean="0"/>
              <a:t>What is the impact of research on practice?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07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634" y="548680"/>
            <a:ext cx="8229600" cy="990600"/>
          </a:xfrm>
        </p:spPr>
        <p:txBody>
          <a:bodyPr/>
          <a:lstStyle/>
          <a:p>
            <a:r>
              <a:rPr lang="en-GB" dirty="0" smtClean="0"/>
              <a:t>We can reduce the wait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876800"/>
          </a:xfrm>
        </p:spPr>
        <p:txBody>
          <a:bodyPr>
            <a:normAutofit/>
          </a:bodyPr>
          <a:lstStyle/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QMU </a:t>
            </a:r>
            <a:r>
              <a:rPr lang="en-GB" sz="2400" dirty="0" smtClean="0"/>
              <a:t>research reduced waits </a:t>
            </a:r>
            <a:r>
              <a:rPr lang="en-GB" sz="2400" dirty="0"/>
              <a:t>in 11 adult services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Introduced innovative diagnostic practices to increase quality and efficiency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Average wait reduced from 147 to 119 days </a:t>
            </a:r>
            <a:endParaRPr lang="en-GB" sz="2400" dirty="0" smtClean="0"/>
          </a:p>
          <a:p>
            <a:pPr marL="0" lvl="1" indent="0">
              <a:spcAft>
                <a:spcPts val="200"/>
              </a:spcAft>
              <a:buNone/>
            </a:pPr>
            <a:endParaRPr lang="en-GB" sz="2400" dirty="0"/>
          </a:p>
          <a:p>
            <a:pPr marL="182880" lvl="1">
              <a:spcAft>
                <a:spcPts val="200"/>
              </a:spcAft>
              <a:buBlip>
                <a:blip r:embed="rId3"/>
              </a:buBlip>
            </a:pPr>
            <a:r>
              <a:rPr lang="en-GB" sz="2400" dirty="0"/>
              <a:t>NHS Lothian (population 800,000) introduced pathway based </a:t>
            </a:r>
            <a:r>
              <a:rPr lang="en-GB" sz="2400" dirty="0" smtClean="0"/>
              <a:t>on </a:t>
            </a:r>
            <a:r>
              <a:rPr lang="en-GB" sz="2400" dirty="0"/>
              <a:t>QMU research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With 800 referrals per year</a:t>
            </a:r>
          </a:p>
          <a:p>
            <a:pPr marL="342900" lvl="1" indent="-342900">
              <a:spcAft>
                <a:spcPts val="200"/>
              </a:spcAft>
            </a:pPr>
            <a:r>
              <a:rPr lang="en-GB" sz="2400" dirty="0"/>
              <a:t>Average wait reduced from 270-122.5 days over a 2 year period</a:t>
            </a:r>
          </a:p>
        </p:txBody>
      </p:sp>
    </p:spTree>
    <p:extLst>
      <p:ext uri="{BB962C8B-B14F-4D97-AF65-F5344CB8AC3E}">
        <p14:creationId xmlns:p14="http://schemas.microsoft.com/office/powerpoint/2010/main" val="173253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Improving recognition by referrers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hlinkClick r:id="rId3"/>
              </a:rPr>
              <a:t>http://</a:t>
            </a:r>
            <a:r>
              <a:rPr lang="en-GB" sz="2400" dirty="0" smtClean="0">
                <a:hlinkClick r:id="rId3"/>
              </a:rPr>
              <a:t>www.autismstrategyscotland.org.uk/strategy/key-documents.html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grpSp>
        <p:nvGrpSpPr>
          <p:cNvPr id="8" name="Group 7"/>
          <p:cNvGrpSpPr/>
          <p:nvPr/>
        </p:nvGrpSpPr>
        <p:grpSpPr>
          <a:xfrm rot="20127336">
            <a:off x="3383868" y="2420888"/>
            <a:ext cx="2376264" cy="3463372"/>
            <a:chOff x="3179409" y="1988625"/>
            <a:chExt cx="2835444" cy="378427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77" t="8814" r="42308" b="30890"/>
            <a:stretch/>
          </p:blipFill>
          <p:spPr bwMode="auto">
            <a:xfrm rot="231571">
              <a:off x="3179409" y="1988625"/>
              <a:ext cx="2613172" cy="364104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807" t="8214" r="47757" b="49919"/>
            <a:stretch/>
          </p:blipFill>
          <p:spPr bwMode="auto">
            <a:xfrm rot="1444954">
              <a:off x="3586657" y="2149669"/>
              <a:ext cx="2427127" cy="362322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55" t="9416" r="42789" b="30687"/>
            <a:stretch/>
          </p:blipFill>
          <p:spPr bwMode="auto">
            <a:xfrm rot="2648526">
              <a:off x="3585587" y="2271915"/>
              <a:ext cx="2429266" cy="337873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175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" name="Picture 9" descr="http://a3.twimg.com/profile_images/1181477741/LO_2col_75_per_cent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8" b="12699"/>
          <a:stretch/>
        </p:blipFill>
        <p:spPr bwMode="auto">
          <a:xfrm>
            <a:off x="7605259" y="5157192"/>
            <a:ext cx="1224136" cy="1122529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946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848600" cy="891605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Autism ACHIEVE Alliance</a:t>
            </a:r>
            <a:endParaRPr lang="en-US" b="1" dirty="0">
              <a:solidFill>
                <a:srgbClr val="92D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540768"/>
          </a:xfrm>
        </p:spPr>
        <p:txBody>
          <a:bodyPr>
            <a:normAutofit/>
          </a:bodyPr>
          <a:lstStyle/>
          <a:p>
            <a:pPr algn="ctr"/>
            <a:r>
              <a:rPr lang="en-GB" sz="4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Thank you!</a:t>
            </a:r>
            <a:endParaRPr lang="en-GB" sz="4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41" y="1715921"/>
            <a:ext cx="1797113" cy="124300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00273" y="4702416"/>
            <a:ext cx="5843935" cy="1313492"/>
            <a:chOff x="0" y="0"/>
            <a:chExt cx="6791325" cy="1476375"/>
          </a:xfrm>
        </p:grpSpPr>
        <p:pic>
          <p:nvPicPr>
            <p:cNvPr id="10" name="Picture 9" descr="http://danheap.files.wordpress.com/2011/10/logo_large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0" y="0"/>
              <a:ext cx="2428875" cy="14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 descr="http://www.susport.org.uk/assets/uni%20logos/ED%20UNI%20LOGO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0" y="9525"/>
              <a:ext cx="1933575" cy="14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 descr="http://a3.twimg.com/profile_images/1181477741/LO_2col_75_per_cent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28" b="12699"/>
            <a:stretch/>
          </p:blipFill>
          <p:spPr bwMode="auto">
            <a:xfrm>
              <a:off x="0" y="47625"/>
              <a:ext cx="1914525" cy="14287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598" y="4557949"/>
            <a:ext cx="1483810" cy="14838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3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References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 fontScale="92500" lnSpcReduction="20000"/>
          </a:bodyPr>
          <a:lstStyle/>
          <a:p>
            <a:r>
              <a:rPr lang="en-GB" sz="1600" dirty="0" smtClean="0"/>
              <a:t>Autism Achieve Alliance Publications list (available from authors)</a:t>
            </a:r>
          </a:p>
          <a:p>
            <a:r>
              <a:rPr lang="en-GB" sz="1600" dirty="0" smtClean="0"/>
              <a:t>Jacobson</a:t>
            </a:r>
            <a:r>
              <a:rPr lang="en-GB" sz="1600" dirty="0"/>
              <a:t>, J.W., </a:t>
            </a:r>
            <a:r>
              <a:rPr lang="en-GB" sz="1600" dirty="0" err="1"/>
              <a:t>Mulick</a:t>
            </a:r>
            <a:r>
              <a:rPr lang="en-GB" sz="1600" dirty="0"/>
              <a:t>, J.A. (2000).  System and cost research issues in treatments for people with autistic disorders. </a:t>
            </a:r>
            <a:r>
              <a:rPr lang="en-GB" sz="1600" i="1" dirty="0"/>
              <a:t>J Autism </a:t>
            </a:r>
            <a:r>
              <a:rPr lang="en-GB" sz="1600" i="1" dirty="0" err="1"/>
              <a:t>Dev</a:t>
            </a:r>
            <a:r>
              <a:rPr lang="en-GB" sz="1600" i="1" dirty="0"/>
              <a:t> Disord</a:t>
            </a:r>
            <a:r>
              <a:rPr lang="en-GB" sz="1600" dirty="0"/>
              <a:t>,30:585–593.</a:t>
            </a:r>
          </a:p>
          <a:p>
            <a:r>
              <a:rPr lang="en-GB" sz="1600" dirty="0" smtClean="0"/>
              <a:t>Le </a:t>
            </a:r>
            <a:r>
              <a:rPr lang="en-GB" sz="1600" dirty="0" err="1"/>
              <a:t>Couteur</a:t>
            </a:r>
            <a:r>
              <a:rPr lang="en-GB" sz="1600" dirty="0"/>
              <a:t>, A. (chair of the Core Working Group) (2003). </a:t>
            </a:r>
            <a:r>
              <a:rPr lang="en-GB" sz="1600" i="1" dirty="0"/>
              <a:t>National autism plan for children (NAP-C): Plan for the identification, assessment, diagnosis and access to early interventions for pre-school and primary school aged children with autism spectrum disorders (ASD).</a:t>
            </a:r>
            <a:r>
              <a:rPr lang="en-GB" sz="1600" dirty="0"/>
              <a:t> London, UK: The National Autistic </a:t>
            </a:r>
            <a:r>
              <a:rPr lang="en-GB" sz="1600" dirty="0" smtClean="0"/>
              <a:t>Society.</a:t>
            </a:r>
          </a:p>
          <a:p>
            <a:r>
              <a:rPr lang="en-GB" sz="1600" dirty="0" smtClean="0"/>
              <a:t>National </a:t>
            </a:r>
            <a:r>
              <a:rPr lang="en-GB" sz="1600" dirty="0"/>
              <a:t>Institute for Health and Clinical Excellence (2011). </a:t>
            </a:r>
            <a:r>
              <a:rPr lang="en-GB" sz="1600" i="1" dirty="0"/>
              <a:t>Autism: recognition, referral and diagnosis of children and young people on the autism spectrum [CG128].</a:t>
            </a:r>
            <a:r>
              <a:rPr lang="en-GB" sz="1600" dirty="0"/>
              <a:t> London: National Institute for Health and Clinical </a:t>
            </a:r>
            <a:r>
              <a:rPr lang="en-GB" sz="1600" dirty="0" smtClean="0"/>
              <a:t>Excellence</a:t>
            </a:r>
            <a:endParaRPr lang="en-GB" sz="100" dirty="0" smtClean="0"/>
          </a:p>
          <a:p>
            <a:r>
              <a:rPr lang="en-GB" sz="1600" dirty="0" smtClean="0"/>
              <a:t>National </a:t>
            </a:r>
            <a:r>
              <a:rPr lang="en-GB" sz="1600" dirty="0"/>
              <a:t>Institute for Health and Clinical Excellence (2012). </a:t>
            </a:r>
            <a:r>
              <a:rPr lang="en-GB" sz="1600" i="1" dirty="0"/>
              <a:t>Autism: recognition, referral, diagnosis and management of adults on the autism spectrum [CG142].</a:t>
            </a:r>
            <a:r>
              <a:rPr lang="en-GB" sz="1600" dirty="0"/>
              <a:t> London: National Institute for Health and Clinical Excellence</a:t>
            </a:r>
            <a:r>
              <a:rPr lang="en-GB" sz="1600" dirty="0" smtClean="0"/>
              <a:t>.</a:t>
            </a:r>
            <a:endParaRPr lang="en-GB" sz="1600" dirty="0"/>
          </a:p>
          <a:p>
            <a:r>
              <a:rPr lang="en-GB" sz="1600" dirty="0" smtClean="0"/>
              <a:t>Palmer</a:t>
            </a:r>
            <a:r>
              <a:rPr lang="en-GB" sz="1600" dirty="0"/>
              <a:t>, E., </a:t>
            </a:r>
            <a:r>
              <a:rPr lang="en-GB" sz="1600" dirty="0" err="1"/>
              <a:t>Ketteridge</a:t>
            </a:r>
            <a:r>
              <a:rPr lang="en-GB" sz="1600" dirty="0"/>
              <a:t>, C., Parr, J.R., Baird, G., &amp; Le </a:t>
            </a:r>
            <a:r>
              <a:rPr lang="en-GB" sz="1600" dirty="0" err="1"/>
              <a:t>Couteur</a:t>
            </a:r>
            <a:r>
              <a:rPr lang="en-GB" sz="1600" dirty="0"/>
              <a:t>, A. (2011). Autism spectrum disorder diagnostic assessments: improvements since publication of the National Autism Plan for Children. </a:t>
            </a:r>
            <a:r>
              <a:rPr lang="en-GB" sz="1600" i="1" dirty="0"/>
              <a:t>Arch Dis Child</a:t>
            </a:r>
            <a:r>
              <a:rPr lang="en-GB" sz="1600" dirty="0"/>
              <a:t>, 96:473–475</a:t>
            </a:r>
            <a:r>
              <a:rPr lang="en-GB" sz="1600" dirty="0" smtClean="0"/>
              <a:t>.</a:t>
            </a:r>
          </a:p>
          <a:p>
            <a:r>
              <a:rPr lang="en-GB" sz="1600" dirty="0" smtClean="0"/>
              <a:t>Quine</a:t>
            </a:r>
            <a:r>
              <a:rPr lang="en-GB" sz="1600" dirty="0"/>
              <a:t>, L., &amp; </a:t>
            </a:r>
            <a:r>
              <a:rPr lang="en-GB" sz="1600" dirty="0" err="1"/>
              <a:t>Rutter</a:t>
            </a:r>
            <a:r>
              <a:rPr lang="en-GB" sz="1600" dirty="0"/>
              <a:t>, D.R. (1994). First diagnosis of severe mental and physical disability: a study of doctor-parent communication. </a:t>
            </a:r>
            <a:r>
              <a:rPr lang="en-GB" sz="1600" i="1" dirty="0"/>
              <a:t>Journal of Child Psychology and Psychiatry</a:t>
            </a:r>
            <a:r>
              <a:rPr lang="en-GB" sz="1600" dirty="0"/>
              <a:t>, 35(7):1273-1287.</a:t>
            </a:r>
          </a:p>
          <a:p>
            <a:r>
              <a:rPr lang="en-GB" sz="1600" dirty="0" err="1"/>
              <a:t>Reichow</a:t>
            </a:r>
            <a:r>
              <a:rPr lang="en-GB" sz="1600" dirty="0"/>
              <a:t>, B. (2009). Comprehensive synthesis of early intensive </a:t>
            </a:r>
            <a:r>
              <a:rPr lang="en-GB" sz="1600" dirty="0" err="1"/>
              <a:t>behavioral</a:t>
            </a:r>
            <a:r>
              <a:rPr lang="en-GB" sz="1600" dirty="0"/>
              <a:t> interventions for young children with autism based on the UCLA Young Autism Project model. </a:t>
            </a:r>
            <a:r>
              <a:rPr lang="en-GB" sz="1600" i="1" dirty="0"/>
              <a:t>Journal of Autism and Developmental Disorders,</a:t>
            </a:r>
            <a:r>
              <a:rPr lang="en-GB" sz="1600" dirty="0"/>
              <a:t> </a:t>
            </a:r>
            <a:r>
              <a:rPr lang="en-GB" sz="1600" dirty="0" err="1"/>
              <a:t>Vol</a:t>
            </a:r>
            <a:r>
              <a:rPr lang="en-GB" sz="1600" dirty="0"/>
              <a:t> 39(1):23-41</a:t>
            </a:r>
            <a:r>
              <a:rPr lang="en-GB" sz="1600" dirty="0" smtClean="0"/>
              <a:t>.</a:t>
            </a:r>
          </a:p>
          <a:p>
            <a:r>
              <a:rPr lang="en-GB" sz="1600" dirty="0" smtClean="0"/>
              <a:t>Scottish </a:t>
            </a:r>
            <a:r>
              <a:rPr lang="en-GB" sz="1600" dirty="0"/>
              <a:t>Government (2011a).  </a:t>
            </a:r>
            <a:r>
              <a:rPr lang="en-GB" sz="1600" i="1" dirty="0"/>
              <a:t>The Scottish Strategy for Autism.</a:t>
            </a:r>
            <a:r>
              <a:rPr lang="en-GB" sz="1600" dirty="0"/>
              <a:t>  Edinburgh: HMSO.</a:t>
            </a:r>
          </a:p>
          <a:p>
            <a:r>
              <a:rPr lang="en-GB" sz="1600" dirty="0" smtClean="0"/>
              <a:t>Scottish </a:t>
            </a:r>
            <a:r>
              <a:rPr lang="en-GB" sz="1600" dirty="0"/>
              <a:t>Intercollegiate Guidelines Network (SIGN) (2007). </a:t>
            </a:r>
            <a:r>
              <a:rPr lang="en-GB" sz="1600" i="1" dirty="0"/>
              <a:t>Assessment, diagnosis and clinical interventions for children and young people with autism spectrum disorders.</a:t>
            </a:r>
            <a:r>
              <a:rPr lang="en-GB" sz="1600" dirty="0"/>
              <a:t> Edinburgh. (SIGN publication no. 98).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61864" y="6397297"/>
            <a:ext cx="8424936" cy="40011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 smtClean="0"/>
              <a:t>Contact: firefly@qmu.ac.uk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75747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7700" y="881211"/>
            <a:ext cx="7848600" cy="891605"/>
          </a:xfrm>
        </p:spPr>
        <p:txBody>
          <a:bodyPr anchor="t"/>
          <a:lstStyle/>
          <a:p>
            <a:pPr algn="ctr"/>
            <a:r>
              <a:rPr lang="en-US" dirty="0" smtClean="0">
                <a:solidFill>
                  <a:schemeClr val="accent4">
                    <a:lumMod val="90000"/>
                    <a:lumOff val="10000"/>
                  </a:schemeClr>
                </a:solidFill>
                <a:latin typeface="Calibri" pitchFamily="34" charset="0"/>
                <a:cs typeface="Calibri" pitchFamily="34" charset="0"/>
              </a:rPr>
              <a:t>Autism ACHIEVE Alliance</a:t>
            </a:r>
            <a:endParaRPr lang="en-US" dirty="0">
              <a:solidFill>
                <a:schemeClr val="accent4">
                  <a:lumMod val="90000"/>
                  <a:lumOff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1371600" y="3645024"/>
            <a:ext cx="6400800" cy="1612776"/>
          </a:xfrm>
        </p:spPr>
        <p:txBody>
          <a:bodyPr>
            <a:normAutofit/>
          </a:bodyPr>
          <a:lstStyle/>
          <a:p>
            <a:pPr algn="ctr"/>
            <a:r>
              <a:rPr lang="en-GB" sz="48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Thanks!</a:t>
            </a:r>
            <a:endParaRPr lang="en-GB" sz="4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44" y="1844824"/>
            <a:ext cx="1797113" cy="124300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176338" y="5192985"/>
            <a:ext cx="6791325" cy="1476375"/>
            <a:chOff x="0" y="0"/>
            <a:chExt cx="6791325" cy="1476375"/>
          </a:xfrm>
        </p:grpSpPr>
        <p:pic>
          <p:nvPicPr>
            <p:cNvPr id="10" name="Picture 9" descr="http://danheap.files.wordpress.com/2011/10/logo_large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0" y="0"/>
              <a:ext cx="2428875" cy="14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 descr="http://www.susport.org.uk/assets/uni%20logos/ED%20UNI%20LOGO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0" y="9525"/>
              <a:ext cx="1933575" cy="14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 descr="http://a3.twimg.com/profile_images/1181477741/LO_2col_75_per_cent.jp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28" b="12699"/>
            <a:stretch/>
          </p:blipFill>
          <p:spPr bwMode="auto">
            <a:xfrm>
              <a:off x="0" y="47625"/>
              <a:ext cx="1914525" cy="14287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06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043608" y="2204864"/>
            <a:ext cx="7543800" cy="1449387"/>
          </a:xfrm>
        </p:spPr>
        <p:txBody>
          <a:bodyPr/>
          <a:lstStyle/>
          <a:p>
            <a:r>
              <a:rPr lang="en-GB" dirty="0" smtClean="0"/>
              <a:t>What did the research say makes a difference?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286"/>
            <a:ext cx="8579296" cy="990600"/>
          </a:xfrm>
        </p:spPr>
        <p:txBody>
          <a:bodyPr/>
          <a:lstStyle/>
          <a:p>
            <a:r>
              <a:rPr lang="en-GB" dirty="0" smtClean="0"/>
              <a:t>Key components of an effective pathway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5734"/>
            <a:ext cx="8039743" cy="46796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A local diagnostic service can be effective and efficient if it has 7 key </a:t>
            </a:r>
            <a:r>
              <a:rPr lang="en-GB" sz="2400" dirty="0" smtClean="0"/>
              <a:t>components:</a:t>
            </a:r>
          </a:p>
          <a:p>
            <a:pPr marL="0" indent="0">
              <a:buNone/>
            </a:pPr>
            <a:endParaRPr lang="en-GB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</a:t>
            </a:r>
            <a:r>
              <a:rPr lang="en-GB" sz="2400" dirty="0" smtClean="0"/>
              <a:t>dherence to quality and waiting time standards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good </a:t>
            </a:r>
            <a:r>
              <a:rPr lang="en-GB" sz="2400" dirty="0" smtClean="0"/>
              <a:t>data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 </a:t>
            </a:r>
            <a:r>
              <a:rPr lang="en-GB" sz="2400" dirty="0"/>
              <a:t>local action plan and implementation group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 local multi-disciplinary evidence based pathway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 </a:t>
            </a:r>
            <a:r>
              <a:rPr lang="en-GB" sz="2400" dirty="0"/>
              <a:t>flexible approaches to assessment </a:t>
            </a:r>
            <a:r>
              <a:rPr lang="en-GB" sz="2400" dirty="0" smtClean="0"/>
              <a:t>(core/ </a:t>
            </a:r>
            <a:r>
              <a:rPr lang="en-GB" sz="2400" dirty="0"/>
              <a:t>complex)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</a:t>
            </a:r>
            <a:r>
              <a:rPr lang="en-GB" sz="2400" dirty="0" smtClean="0"/>
              <a:t>riage  and referral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a training and mentoring plan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767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Adhere to quality standards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3538" indent="-363538"/>
            <a:r>
              <a:rPr lang="en-GB" dirty="0"/>
              <a:t>Intervention and support should be independent of diagnosis</a:t>
            </a:r>
          </a:p>
          <a:p>
            <a:pPr marL="363538" indent="-363538"/>
            <a:r>
              <a:rPr lang="en-GB" dirty="0"/>
              <a:t>ASD Clinical guidelines inform pathways:</a:t>
            </a:r>
          </a:p>
          <a:p>
            <a:pPr marL="637858" lvl="2" indent="-363538">
              <a:buFont typeface="Courier New" panose="02070309020205020404" pitchFamily="49" charset="0"/>
              <a:buChar char="o"/>
            </a:pPr>
            <a:r>
              <a:rPr lang="en-GB" sz="2400" dirty="0"/>
              <a:t>Diagnostic assessment tools/ process at each stage</a:t>
            </a:r>
          </a:p>
          <a:p>
            <a:pPr marL="637858" lvl="2" indent="-363538">
              <a:buFont typeface="Courier New" panose="02070309020205020404" pitchFamily="49" charset="0"/>
              <a:buChar char="o"/>
            </a:pPr>
            <a:r>
              <a:rPr lang="en-GB" sz="2400" dirty="0"/>
              <a:t>DSM and ICD</a:t>
            </a:r>
          </a:p>
          <a:p>
            <a:pPr marL="363538" indent="-363538"/>
            <a:r>
              <a:rPr lang="en-GB" dirty="0"/>
              <a:t>Adherence </a:t>
            </a:r>
            <a:r>
              <a:rPr lang="en-GB" dirty="0" smtClean="0"/>
              <a:t>to guidelines </a:t>
            </a:r>
            <a:r>
              <a:rPr lang="en-GB" dirty="0"/>
              <a:t>does not increase waiting times</a:t>
            </a:r>
          </a:p>
          <a:p>
            <a:pPr marL="363538" indent="-363538"/>
            <a:r>
              <a:rPr lang="en-GB" dirty="0"/>
              <a:t>Need to know, nice to know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77543"/>
            <a:ext cx="1642484" cy="23153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963172"/>
            <a:ext cx="1666528" cy="23296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0319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77104"/>
            <a:ext cx="7543800" cy="1450757"/>
          </a:xfrm>
        </p:spPr>
        <p:txBody>
          <a:bodyPr/>
          <a:lstStyle/>
          <a:p>
            <a:r>
              <a:rPr lang="en-GB" dirty="0" smtClean="0"/>
              <a:t>1. Waiting time standards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5" y="1737361"/>
            <a:ext cx="7899216" cy="4355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 smtClean="0"/>
              <a:t>NICE</a:t>
            </a:r>
            <a:r>
              <a:rPr lang="en-GB" sz="2400" dirty="0" smtClean="0"/>
              <a:t> recommends:</a:t>
            </a:r>
            <a:endParaRPr lang="en-GB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 12 weeks from referral for ASD assessment to start of assessment</a:t>
            </a:r>
          </a:p>
          <a:p>
            <a:pPr marL="201168" lvl="1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NAP-C</a:t>
            </a:r>
            <a:r>
              <a:rPr lang="en-GB" sz="2400" dirty="0" smtClean="0"/>
              <a:t> recommends: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17 weeks (119 days)from referral to diagnosis shared in most cases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 smtClean="0"/>
              <a:t>23-25 weeks in the most complex cases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2118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77104"/>
            <a:ext cx="7543800" cy="1450757"/>
          </a:xfrm>
        </p:spPr>
        <p:txBody>
          <a:bodyPr/>
          <a:lstStyle/>
          <a:p>
            <a:r>
              <a:rPr lang="en-GB" dirty="0" smtClean="0"/>
              <a:t>1. Waiting times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9"/>
            <a:ext cx="8712968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 smtClean="0"/>
              <a:t>   Autism ACHIEVE Alliance (Child </a:t>
            </a:r>
            <a:r>
              <a:rPr lang="en-GB" sz="2400" b="1" dirty="0" smtClean="0"/>
              <a:t>services)</a:t>
            </a:r>
          </a:p>
          <a:p>
            <a:pPr marL="0" indent="0">
              <a:buNone/>
            </a:pPr>
            <a:endParaRPr lang="en-GB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Wait from referral to diagnosis shared: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 smtClean="0"/>
              <a:t>332 days and 74% exceeded NAP-C </a:t>
            </a:r>
            <a:r>
              <a:rPr lang="en-GB" sz="2400" dirty="0" smtClean="0"/>
              <a:t>standard</a:t>
            </a:r>
          </a:p>
          <a:p>
            <a:pPr marL="0" indent="0">
              <a:buNone/>
            </a:pPr>
            <a:endParaRPr lang="en-GB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dirty="0" smtClean="0"/>
              <a:t>Wait </a:t>
            </a:r>
            <a:r>
              <a:rPr lang="en-GB" sz="2400" b="1" dirty="0" smtClean="0"/>
              <a:t>from referral </a:t>
            </a:r>
            <a:r>
              <a:rPr lang="en-GB" sz="2400" b="1" dirty="0"/>
              <a:t>accepted to diagnosis shared </a:t>
            </a:r>
            <a:endParaRPr lang="en-GB" sz="2400" b="1" dirty="0" smtClean="0"/>
          </a:p>
          <a:p>
            <a:pPr lvl="1"/>
            <a:r>
              <a:rPr lang="en-GB" sz="2400" dirty="0" smtClean="0"/>
              <a:t>Core pathway: = 17 weeks</a:t>
            </a:r>
          </a:p>
          <a:p>
            <a:pPr lvl="1"/>
            <a:r>
              <a:rPr lang="en-GB" sz="2400" dirty="0" smtClean="0"/>
              <a:t>Complex pathway: 30 weeks</a:t>
            </a:r>
          </a:p>
          <a:p>
            <a:pPr marL="274320" lvl="1" indent="0"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26620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Good data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3516" r="4747"/>
          <a:stretch/>
        </p:blipFill>
        <p:spPr bwMode="auto">
          <a:xfrm>
            <a:off x="2123727" y="1916831"/>
            <a:ext cx="4896545" cy="395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rot="20874871">
            <a:off x="4626743" y="4742010"/>
            <a:ext cx="2602632" cy="864096"/>
          </a:xfrm>
          <a:prstGeom prst="rect">
            <a:avLst/>
          </a:prstGeom>
          <a:solidFill>
            <a:srgbClr val="6AD4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 smtClean="0">
                <a:ln>
                  <a:solidFill>
                    <a:schemeClr val="bg1">
                      <a:lumMod val="65000"/>
                    </a:schemeClr>
                  </a:solidFill>
                </a:ln>
                <a:solidFill>
                  <a:schemeClr val="tx1"/>
                </a:solidFill>
              </a:rPr>
              <a:t>WAITS</a:t>
            </a:r>
            <a:endParaRPr lang="en-GB" sz="4800" b="1" dirty="0">
              <a:ln>
                <a:solidFill>
                  <a:schemeClr val="bg1">
                    <a:lumMod val="65000"/>
                  </a:schemeClr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08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Know your waits – all three of them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9" y="2421798"/>
            <a:ext cx="8043232" cy="266338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822959" y="1973064"/>
          <a:ext cx="7543801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55776" y="4869160"/>
            <a:ext cx="576064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1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27984" y="4869160"/>
            <a:ext cx="576064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8184" y="4869160"/>
            <a:ext cx="576064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/>
              <a:t>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9" y="4539177"/>
            <a:ext cx="1413194" cy="109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1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utism ACHIEVE Alliance">
      <a:dk1>
        <a:sysClr val="windowText" lastClr="000000"/>
      </a:dk1>
      <a:lt1>
        <a:sysClr val="window" lastClr="FFFFFF"/>
      </a:lt1>
      <a:dk2>
        <a:srgbClr val="D3EBC3"/>
      </a:dk2>
      <a:lt2>
        <a:srgbClr val="BFBFBF"/>
      </a:lt2>
      <a:accent1>
        <a:srgbClr val="7BC34A"/>
      </a:accent1>
      <a:accent2>
        <a:srgbClr val="4F832B"/>
      </a:accent2>
      <a:accent3>
        <a:srgbClr val="A1D47E"/>
      </a:accent3>
      <a:accent4>
        <a:srgbClr val="284216"/>
      </a:accent4>
      <a:accent5>
        <a:srgbClr val="FFFFF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4566</TotalTime>
  <Words>1425</Words>
  <Application>Microsoft Office PowerPoint</Application>
  <PresentationFormat>On-screen Show (4:3)</PresentationFormat>
  <Paragraphs>202</Paragraphs>
  <Slides>27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Courier New</vt:lpstr>
      <vt:lpstr>Clarity</vt:lpstr>
      <vt:lpstr>Autism ACHIEVE Alliance</vt:lpstr>
      <vt:lpstr>Plan </vt:lpstr>
      <vt:lpstr>What did the research say makes a difference?</vt:lpstr>
      <vt:lpstr>Key components of an effective pathway</vt:lpstr>
      <vt:lpstr>1. Adhere to quality standards </vt:lpstr>
      <vt:lpstr>1. Waiting time standards</vt:lpstr>
      <vt:lpstr>1. Waiting times </vt:lpstr>
      <vt:lpstr>2. Good data</vt:lpstr>
      <vt:lpstr>Know your waits – all three of them</vt:lpstr>
      <vt:lpstr>Data on demand and capacity</vt:lpstr>
      <vt:lpstr>3. Action plans to reduce waits:</vt:lpstr>
      <vt:lpstr>4. Evidence based pathways</vt:lpstr>
      <vt:lpstr>5. Flexible approaches to assessment </vt:lpstr>
      <vt:lpstr>Core components of ASD assessment</vt:lpstr>
      <vt:lpstr>A ‘Core’ assessment pathway</vt:lpstr>
      <vt:lpstr>‘Complex’ assessment pathway</vt:lpstr>
      <vt:lpstr>Flexible use of standardised tools</vt:lpstr>
      <vt:lpstr>6. Triage and referral management</vt:lpstr>
      <vt:lpstr>6. Referral management: Using time effectively</vt:lpstr>
      <vt:lpstr>Referral Management</vt:lpstr>
      <vt:lpstr>6. Referral management: Using time effectively</vt:lpstr>
      <vt:lpstr>What is the impact of research on practice?</vt:lpstr>
      <vt:lpstr>We can reduce the wait</vt:lpstr>
      <vt:lpstr>Improving recognition by referrers</vt:lpstr>
      <vt:lpstr>Autism ACHIEVE Alliance</vt:lpstr>
      <vt:lpstr>References </vt:lpstr>
      <vt:lpstr>Autism ACHIEVE Alliance</vt:lpstr>
    </vt:vector>
  </TitlesOfParts>
  <Company>Queen Margaret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TJohnson</dc:creator>
  <cp:lastModifiedBy>mrutherford</cp:lastModifiedBy>
  <cp:revision>464</cp:revision>
  <cp:lastPrinted>2013-02-15T15:57:57Z</cp:lastPrinted>
  <dcterms:created xsi:type="dcterms:W3CDTF">2012-08-15T11:11:05Z</dcterms:created>
  <dcterms:modified xsi:type="dcterms:W3CDTF">2019-06-24T11:04:41Z</dcterms:modified>
</cp:coreProperties>
</file>