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298" r:id="rId2"/>
    <p:sldId id="348" r:id="rId3"/>
    <p:sldId id="349" r:id="rId4"/>
    <p:sldId id="350" r:id="rId5"/>
    <p:sldId id="361" r:id="rId6"/>
    <p:sldId id="299" r:id="rId7"/>
    <p:sldId id="351" r:id="rId8"/>
    <p:sldId id="352" r:id="rId9"/>
    <p:sldId id="353" r:id="rId10"/>
    <p:sldId id="355" r:id="rId11"/>
    <p:sldId id="357" r:id="rId12"/>
    <p:sldId id="354" r:id="rId13"/>
    <p:sldId id="336" r:id="rId14"/>
    <p:sldId id="358" r:id="rId15"/>
    <p:sldId id="359" r:id="rId16"/>
    <p:sldId id="356" r:id="rId17"/>
    <p:sldId id="360" r:id="rId18"/>
    <p:sldId id="362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85612000-D27E-4486-BD6E-1EEBBBB4A515}">
          <p14:sldIdLst>
            <p14:sldId id="298"/>
            <p14:sldId id="348"/>
            <p14:sldId id="349"/>
            <p14:sldId id="350"/>
            <p14:sldId id="361"/>
            <p14:sldId id="299"/>
            <p14:sldId id="351"/>
            <p14:sldId id="352"/>
            <p14:sldId id="353"/>
            <p14:sldId id="355"/>
            <p14:sldId id="357"/>
            <p14:sldId id="354"/>
            <p14:sldId id="336"/>
            <p14:sldId id="358"/>
            <p14:sldId id="359"/>
            <p14:sldId id="356"/>
            <p14:sldId id="360"/>
            <p14:sldId id="3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Johnson" initials="T" lastIdx="7" clrIdx="0"/>
  <p:cmAuthor id="1" name="ccatchpole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87" autoAdjust="0"/>
    <p:restoredTop sz="66125" autoAdjust="0"/>
  </p:normalViewPr>
  <p:slideViewPr>
    <p:cSldViewPr>
      <p:cViewPr varScale="1">
        <p:scale>
          <a:sx n="71" d="100"/>
          <a:sy n="71" d="100"/>
        </p:scale>
        <p:origin x="125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24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B12BD6-C001-A846-9284-5BA74CDE60DB}" type="doc">
      <dgm:prSet loTypeId="urn:microsoft.com/office/officeart/2009/layout/ReverseList" loCatId="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5D46FD5-3A3D-B64E-89FC-515E19C26BEC}">
      <dgm:prSet phldrT="[Text]" custT="1"/>
      <dgm:spPr/>
      <dgm:t>
        <a:bodyPr/>
        <a:lstStyle/>
        <a:p>
          <a:pPr algn="ctr"/>
          <a:endParaRPr lang="en-US" sz="2100" dirty="0" smtClean="0">
            <a:solidFill>
              <a:sysClr val="windowText" lastClr="000000"/>
            </a:solidFill>
            <a:cs typeface="Chalkboard"/>
          </a:endParaRPr>
        </a:p>
        <a:p>
          <a:pPr algn="ctr"/>
          <a:r>
            <a:rPr lang="en-US" sz="2800" dirty="0" smtClean="0">
              <a:solidFill>
                <a:schemeClr val="accent2">
                  <a:lumMod val="75000"/>
                </a:schemeClr>
              </a:solidFill>
              <a:cs typeface="Chalkboard"/>
            </a:rPr>
            <a:t>Social communication and interaction</a:t>
          </a:r>
          <a:endParaRPr lang="en-US" sz="2800" dirty="0">
            <a:solidFill>
              <a:schemeClr val="accent2">
                <a:lumMod val="75000"/>
              </a:schemeClr>
            </a:solidFill>
          </a:endParaRPr>
        </a:p>
      </dgm:t>
    </dgm:pt>
    <dgm:pt modelId="{EE820251-2B3F-914E-984E-C33F97567B8D}" type="parTrans" cxnId="{85230D6F-6DE8-9942-BB2D-218112E5BAEB}">
      <dgm:prSet/>
      <dgm:spPr/>
      <dgm:t>
        <a:bodyPr/>
        <a:lstStyle/>
        <a:p>
          <a:endParaRPr lang="en-US"/>
        </a:p>
      </dgm:t>
    </dgm:pt>
    <dgm:pt modelId="{0FAB4D4F-1CF9-E546-B2F6-C70C1558F4A1}" type="sibTrans" cxnId="{85230D6F-6DE8-9942-BB2D-218112E5BAEB}">
      <dgm:prSet/>
      <dgm:spPr/>
      <dgm:t>
        <a:bodyPr/>
        <a:lstStyle/>
        <a:p>
          <a:endParaRPr lang="en-US"/>
        </a:p>
      </dgm:t>
    </dgm:pt>
    <dgm:pt modelId="{2F26EB77-DF59-924E-95CF-C0B147B8E781}">
      <dgm:prSet phldrT="[Text]" custT="1"/>
      <dgm:spPr/>
      <dgm:t>
        <a:bodyPr/>
        <a:lstStyle/>
        <a:p>
          <a:pPr algn="ctr"/>
          <a:r>
            <a:rPr lang="en-US" sz="2800" dirty="0" smtClean="0">
              <a:solidFill>
                <a:schemeClr val="accent2">
                  <a:lumMod val="75000"/>
                </a:schemeClr>
              </a:solidFill>
              <a:cs typeface="Chalkboard"/>
            </a:rPr>
            <a:t>Restricted, repetitive behaviour, interests, or activities and sensory behaviours</a:t>
          </a:r>
          <a:endParaRPr lang="en-US" sz="2800" dirty="0">
            <a:solidFill>
              <a:schemeClr val="accent2">
                <a:lumMod val="75000"/>
              </a:schemeClr>
            </a:solidFill>
          </a:endParaRPr>
        </a:p>
      </dgm:t>
    </dgm:pt>
    <dgm:pt modelId="{87EDEC77-D4D4-CB44-8F9C-EB113F8D012C}" type="parTrans" cxnId="{82E3D6CB-6A8B-CF47-9A23-3744D9A6F9E5}">
      <dgm:prSet/>
      <dgm:spPr/>
      <dgm:t>
        <a:bodyPr/>
        <a:lstStyle/>
        <a:p>
          <a:endParaRPr lang="en-US"/>
        </a:p>
      </dgm:t>
    </dgm:pt>
    <dgm:pt modelId="{A94AB904-6CC5-3649-B292-D420775B5AAB}" type="sibTrans" cxnId="{82E3D6CB-6A8B-CF47-9A23-3744D9A6F9E5}">
      <dgm:prSet/>
      <dgm:spPr/>
      <dgm:t>
        <a:bodyPr/>
        <a:lstStyle/>
        <a:p>
          <a:endParaRPr lang="en-US"/>
        </a:p>
      </dgm:t>
    </dgm:pt>
    <dgm:pt modelId="{AB7CE799-9B2A-3B47-8295-66DAE8605373}" type="pres">
      <dgm:prSet presAssocID="{3EB12BD6-C001-A846-9284-5BA74CDE60DB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EF2C216-9508-C04D-AA66-17BE2B2DB7E6}" type="pres">
      <dgm:prSet presAssocID="{3EB12BD6-C001-A846-9284-5BA74CDE60DB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147A79-7C3A-1447-BE38-C32F7969DD10}" type="pres">
      <dgm:prSet presAssocID="{3EB12BD6-C001-A846-9284-5BA74CDE60DB}" presName="LeftNode" presStyleLbl="bgImgPlace1" presStyleIdx="0" presStyleCnt="2" custScaleX="158392">
        <dgm:presLayoutVars>
          <dgm:chMax val="2"/>
          <dgm:chPref val="2"/>
        </dgm:presLayoutVars>
      </dgm:prSet>
      <dgm:spPr/>
      <dgm:t>
        <a:bodyPr/>
        <a:lstStyle/>
        <a:p>
          <a:endParaRPr lang="en-US"/>
        </a:p>
      </dgm:t>
    </dgm:pt>
    <dgm:pt modelId="{257A2E76-796E-064D-9C50-09A5AA4F7B9F}" type="pres">
      <dgm:prSet presAssocID="{3EB12BD6-C001-A846-9284-5BA74CDE60DB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830FC4-372C-2F49-9215-C53E32BD06CE}" type="pres">
      <dgm:prSet presAssocID="{3EB12BD6-C001-A846-9284-5BA74CDE60DB}" presName="RightNode" presStyleLbl="bgImgPlace1" presStyleIdx="1" presStyleCnt="2" custScaleX="162740" custLinFactNeighborX="72415" custLinFactNeighborY="72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DC37BA0-C1D7-614F-91CD-14A1A2A7FF1E}" type="pres">
      <dgm:prSet presAssocID="{3EB12BD6-C001-A846-9284-5BA74CDE60DB}" presName="TopArrow" presStyleLbl="node1" presStyleIdx="0" presStyleCnt="2"/>
      <dgm:spPr>
        <a:gradFill rotWithShape="0">
          <a:gsLst>
            <a:gs pos="47000">
              <a:schemeClr val="accent1">
                <a:lumMod val="75000"/>
              </a:schemeClr>
            </a:gs>
            <a:gs pos="86000">
              <a:schemeClr val="dk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</a:gradFill>
      </dgm:spPr>
      <dgm:t>
        <a:bodyPr/>
        <a:lstStyle/>
        <a:p>
          <a:endParaRPr lang="en-US"/>
        </a:p>
      </dgm:t>
    </dgm:pt>
    <dgm:pt modelId="{DE86BACC-CCC6-374B-B502-74AB7294352E}" type="pres">
      <dgm:prSet presAssocID="{3EB12BD6-C001-A846-9284-5BA74CDE60DB}" presName="BottomArrow" presStyleLbl="node1" presStyleIdx="1" presStyleCnt="2"/>
      <dgm:spPr>
        <a:gradFill rotWithShape="0">
          <a:gsLst>
            <a:gs pos="0">
              <a:schemeClr val="accent1">
                <a:lumMod val="75000"/>
              </a:schemeClr>
            </a:gs>
            <a:gs pos="34000">
              <a:schemeClr val="accent1">
                <a:lumMod val="75000"/>
              </a:schemeClr>
            </a:gs>
            <a:gs pos="70000">
              <a:schemeClr val="accent1">
                <a:lumMod val="7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</a:gradFill>
      </dgm:spPr>
      <dgm:t>
        <a:bodyPr/>
        <a:lstStyle/>
        <a:p>
          <a:endParaRPr lang="en-US"/>
        </a:p>
      </dgm:t>
    </dgm:pt>
  </dgm:ptLst>
  <dgm:cxnLst>
    <dgm:cxn modelId="{99C9C24F-143E-FF45-9500-053A2BB0972D}" type="presOf" srcId="{C5D46FD5-3A3D-B64E-89FC-515E19C26BEC}" destId="{A0147A79-7C3A-1447-BE38-C32F7969DD10}" srcOrd="1" destOrd="0" presId="urn:microsoft.com/office/officeart/2009/layout/ReverseList"/>
    <dgm:cxn modelId="{82E3D6CB-6A8B-CF47-9A23-3744D9A6F9E5}" srcId="{3EB12BD6-C001-A846-9284-5BA74CDE60DB}" destId="{2F26EB77-DF59-924E-95CF-C0B147B8E781}" srcOrd="1" destOrd="0" parTransId="{87EDEC77-D4D4-CB44-8F9C-EB113F8D012C}" sibTransId="{A94AB904-6CC5-3649-B292-D420775B5AAB}"/>
    <dgm:cxn modelId="{85230D6F-6DE8-9942-BB2D-218112E5BAEB}" srcId="{3EB12BD6-C001-A846-9284-5BA74CDE60DB}" destId="{C5D46FD5-3A3D-B64E-89FC-515E19C26BEC}" srcOrd="0" destOrd="0" parTransId="{EE820251-2B3F-914E-984E-C33F97567B8D}" sibTransId="{0FAB4D4F-1CF9-E546-B2F6-C70C1558F4A1}"/>
    <dgm:cxn modelId="{26206699-958D-BE46-BB85-B8887E1A66AC}" type="presOf" srcId="{2F26EB77-DF59-924E-95CF-C0B147B8E781}" destId="{8A830FC4-372C-2F49-9215-C53E32BD06CE}" srcOrd="1" destOrd="0" presId="urn:microsoft.com/office/officeart/2009/layout/ReverseList"/>
    <dgm:cxn modelId="{3EF8E980-A54F-BD44-9295-81C322E7A772}" type="presOf" srcId="{3EB12BD6-C001-A846-9284-5BA74CDE60DB}" destId="{AB7CE799-9B2A-3B47-8295-66DAE8605373}" srcOrd="0" destOrd="0" presId="urn:microsoft.com/office/officeart/2009/layout/ReverseList"/>
    <dgm:cxn modelId="{F776FAC7-C0E4-7746-B71E-1B746E14728D}" type="presOf" srcId="{2F26EB77-DF59-924E-95CF-C0B147B8E781}" destId="{257A2E76-796E-064D-9C50-09A5AA4F7B9F}" srcOrd="0" destOrd="0" presId="urn:microsoft.com/office/officeart/2009/layout/ReverseList"/>
    <dgm:cxn modelId="{98B66CFF-65AA-8A49-8534-089E84810359}" type="presOf" srcId="{C5D46FD5-3A3D-B64E-89FC-515E19C26BEC}" destId="{4EF2C216-9508-C04D-AA66-17BE2B2DB7E6}" srcOrd="0" destOrd="0" presId="urn:microsoft.com/office/officeart/2009/layout/ReverseList"/>
    <dgm:cxn modelId="{ED1B4ACC-84A6-E745-8A88-7CFAC9A09A44}" type="presParOf" srcId="{AB7CE799-9B2A-3B47-8295-66DAE8605373}" destId="{4EF2C216-9508-C04D-AA66-17BE2B2DB7E6}" srcOrd="0" destOrd="0" presId="urn:microsoft.com/office/officeart/2009/layout/ReverseList"/>
    <dgm:cxn modelId="{EFFAEEBB-ADE3-F444-861E-79469992E52B}" type="presParOf" srcId="{AB7CE799-9B2A-3B47-8295-66DAE8605373}" destId="{A0147A79-7C3A-1447-BE38-C32F7969DD10}" srcOrd="1" destOrd="0" presId="urn:microsoft.com/office/officeart/2009/layout/ReverseList"/>
    <dgm:cxn modelId="{2CEDAAF1-A660-014D-B5B6-7901E75DB459}" type="presParOf" srcId="{AB7CE799-9B2A-3B47-8295-66DAE8605373}" destId="{257A2E76-796E-064D-9C50-09A5AA4F7B9F}" srcOrd="2" destOrd="0" presId="urn:microsoft.com/office/officeart/2009/layout/ReverseList"/>
    <dgm:cxn modelId="{D32630DA-C0C5-B942-895F-7641E45D4FCC}" type="presParOf" srcId="{AB7CE799-9B2A-3B47-8295-66DAE8605373}" destId="{8A830FC4-372C-2F49-9215-C53E32BD06CE}" srcOrd="3" destOrd="0" presId="urn:microsoft.com/office/officeart/2009/layout/ReverseList"/>
    <dgm:cxn modelId="{6FCF9129-3DE5-154F-8F34-F04AD69EE929}" type="presParOf" srcId="{AB7CE799-9B2A-3B47-8295-66DAE8605373}" destId="{ADC37BA0-C1D7-614F-91CD-14A1A2A7FF1E}" srcOrd="4" destOrd="0" presId="urn:microsoft.com/office/officeart/2009/layout/ReverseList"/>
    <dgm:cxn modelId="{FD0EB0B0-9873-9D4E-BA09-494DD76D2A0D}" type="presParOf" srcId="{AB7CE799-9B2A-3B47-8295-66DAE8605373}" destId="{DE86BACC-CCC6-374B-B502-74AB7294352E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E729A7-5FDE-4880-9991-087506FDC033}" type="doc">
      <dgm:prSet loTypeId="urn:microsoft.com/office/officeart/2005/8/layout/venn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B03112-C693-42E5-8A51-D17F7C167596}">
      <dgm:prSet phldrT="[Text]"/>
      <dgm:spPr/>
      <dgm:t>
        <a:bodyPr/>
        <a:lstStyle/>
        <a:p>
          <a:r>
            <a:rPr lang="en-US" dirty="0" smtClean="0"/>
            <a:t>Typical boys</a:t>
          </a:r>
          <a:endParaRPr lang="en-US" dirty="0"/>
        </a:p>
      </dgm:t>
    </dgm:pt>
    <dgm:pt modelId="{7939803D-C06C-409C-8DE2-C44EB144B9F5}" type="parTrans" cxnId="{943A50E3-0F71-480C-8969-EA315CBD11BE}">
      <dgm:prSet/>
      <dgm:spPr/>
      <dgm:t>
        <a:bodyPr/>
        <a:lstStyle/>
        <a:p>
          <a:endParaRPr lang="en-US"/>
        </a:p>
      </dgm:t>
    </dgm:pt>
    <dgm:pt modelId="{251C5B2D-57B1-42E1-BFA7-B61F0A102BF6}" type="sibTrans" cxnId="{943A50E3-0F71-480C-8969-EA315CBD11BE}">
      <dgm:prSet/>
      <dgm:spPr/>
      <dgm:t>
        <a:bodyPr/>
        <a:lstStyle/>
        <a:p>
          <a:endParaRPr lang="en-US"/>
        </a:p>
      </dgm:t>
    </dgm:pt>
    <dgm:pt modelId="{5F2B6FF0-A8DD-44E8-BEAC-5374B04B63A9}">
      <dgm:prSet phldrT="[Text]"/>
      <dgm:spPr/>
      <dgm:t>
        <a:bodyPr/>
        <a:lstStyle/>
        <a:p>
          <a:r>
            <a:rPr lang="en-US" dirty="0" smtClean="0"/>
            <a:t>ASD boys</a:t>
          </a:r>
          <a:endParaRPr lang="en-US" dirty="0"/>
        </a:p>
      </dgm:t>
    </dgm:pt>
    <dgm:pt modelId="{C022CA0F-3677-4F0A-A1F2-8942ADB4FC8D}" type="parTrans" cxnId="{D88B95AF-4922-4844-B75B-CA472C0D93F3}">
      <dgm:prSet/>
      <dgm:spPr/>
      <dgm:t>
        <a:bodyPr/>
        <a:lstStyle/>
        <a:p>
          <a:endParaRPr lang="en-US"/>
        </a:p>
      </dgm:t>
    </dgm:pt>
    <dgm:pt modelId="{87DE9DEE-9F35-4CE0-AAA2-74B0AEA717AF}" type="sibTrans" cxnId="{D88B95AF-4922-4844-B75B-CA472C0D93F3}">
      <dgm:prSet/>
      <dgm:spPr/>
      <dgm:t>
        <a:bodyPr/>
        <a:lstStyle/>
        <a:p>
          <a:endParaRPr lang="en-US"/>
        </a:p>
      </dgm:t>
    </dgm:pt>
    <dgm:pt modelId="{48E77498-CEB1-4A27-A76F-D277924B3B0D}">
      <dgm:prSet phldrT="[Text]"/>
      <dgm:spPr/>
      <dgm:t>
        <a:bodyPr/>
        <a:lstStyle/>
        <a:p>
          <a:r>
            <a:rPr lang="en-US" dirty="0" smtClean="0"/>
            <a:t>ASD girls</a:t>
          </a:r>
          <a:endParaRPr lang="en-US" dirty="0"/>
        </a:p>
      </dgm:t>
    </dgm:pt>
    <dgm:pt modelId="{4B4079BD-3058-4F80-BCBF-CF497BE4BE9C}" type="parTrans" cxnId="{4B96DF7D-1BB2-45F4-886C-25CD9D995683}">
      <dgm:prSet/>
      <dgm:spPr/>
      <dgm:t>
        <a:bodyPr/>
        <a:lstStyle/>
        <a:p>
          <a:endParaRPr lang="en-US"/>
        </a:p>
      </dgm:t>
    </dgm:pt>
    <dgm:pt modelId="{469150EC-6992-407F-84E8-DFAFB8A4CAB2}" type="sibTrans" cxnId="{4B96DF7D-1BB2-45F4-886C-25CD9D995683}">
      <dgm:prSet/>
      <dgm:spPr/>
      <dgm:t>
        <a:bodyPr/>
        <a:lstStyle/>
        <a:p>
          <a:endParaRPr lang="en-US"/>
        </a:p>
      </dgm:t>
    </dgm:pt>
    <dgm:pt modelId="{A17C657F-A334-4B82-B5B4-D2A7F6D9C559}">
      <dgm:prSet phldrT="[Text]"/>
      <dgm:spPr/>
      <dgm:t>
        <a:bodyPr/>
        <a:lstStyle/>
        <a:p>
          <a:r>
            <a:rPr lang="en-US" dirty="0" smtClean="0"/>
            <a:t>Typical girls</a:t>
          </a:r>
          <a:endParaRPr lang="en-US" dirty="0"/>
        </a:p>
      </dgm:t>
    </dgm:pt>
    <dgm:pt modelId="{E2FA0E79-AD53-4A3B-A7DA-7B9F614078D7}" type="parTrans" cxnId="{6DAC61BB-D17B-4B5E-9359-0FF01F01B9F7}">
      <dgm:prSet/>
      <dgm:spPr/>
      <dgm:t>
        <a:bodyPr/>
        <a:lstStyle/>
        <a:p>
          <a:endParaRPr lang="en-US"/>
        </a:p>
      </dgm:t>
    </dgm:pt>
    <dgm:pt modelId="{0B2D236E-F81B-45B8-833F-630F19A345EC}" type="sibTrans" cxnId="{6DAC61BB-D17B-4B5E-9359-0FF01F01B9F7}">
      <dgm:prSet/>
      <dgm:spPr/>
      <dgm:t>
        <a:bodyPr/>
        <a:lstStyle/>
        <a:p>
          <a:endParaRPr lang="en-US"/>
        </a:p>
      </dgm:t>
    </dgm:pt>
    <dgm:pt modelId="{31E48667-1667-4228-BEB6-46C468226640}" type="pres">
      <dgm:prSet presAssocID="{53E729A7-5FDE-4880-9991-087506FDC03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A8FF14-B3AE-45FC-80EA-49B87905F077}" type="pres">
      <dgm:prSet presAssocID="{7AB03112-C693-42E5-8A51-D17F7C167596}" presName="Name5" presStyleLbl="vennNode1" presStyleIdx="0" presStyleCnt="4" custLinFactNeighborX="44265" custLinFactNeighborY="7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019CA4-6CF9-4975-AAF5-B5625B581772}" type="pres">
      <dgm:prSet presAssocID="{251C5B2D-57B1-42E1-BFA7-B61F0A102BF6}" presName="space" presStyleCnt="0"/>
      <dgm:spPr/>
    </dgm:pt>
    <dgm:pt modelId="{7283BBC3-E902-4A19-A936-257AC6D0F362}" type="pres">
      <dgm:prSet presAssocID="{5F2B6FF0-A8DD-44E8-BEAC-5374B04B63A9}" presName="Name5" presStyleLbl="vennNode1" presStyleIdx="1" presStyleCnt="4" custLinFactNeighborX="76974" custLinFactNeighborY="7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CDF7CC-B026-4F1F-AD5B-AD00F4721915}" type="pres">
      <dgm:prSet presAssocID="{87DE9DEE-9F35-4CE0-AAA2-74B0AEA717AF}" presName="space" presStyleCnt="0"/>
      <dgm:spPr/>
    </dgm:pt>
    <dgm:pt modelId="{D1CDDFF5-FFC4-4DAC-BB0E-F126265EEF81}" type="pres">
      <dgm:prSet presAssocID="{48E77498-CEB1-4A27-A76F-D277924B3B0D}" presName="Name5" presStyleLbl="vennNode1" presStyleIdx="2" presStyleCnt="4" custLinFactX="-2826" custLinFactNeighborX="-100000" custLinFactNeighborY="7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221A9-61A4-492A-BCC7-1DEF74B9E0E8}" type="pres">
      <dgm:prSet presAssocID="{469150EC-6992-407F-84E8-DFAFB8A4CAB2}" presName="space" presStyleCnt="0"/>
      <dgm:spPr/>
    </dgm:pt>
    <dgm:pt modelId="{42445D95-949E-4102-A636-BB075A7E5290}" type="pres">
      <dgm:prSet presAssocID="{A17C657F-A334-4B82-B5B4-D2A7F6D9C559}" presName="Name5" presStyleLbl="vennNode1" presStyleIdx="3" presStyleCnt="4" custLinFactNeighborX="-96342" custLinFactNeighborY="7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80B9CF-ACF8-4333-8D69-0C8D5B7E344C}" type="presOf" srcId="{53E729A7-5FDE-4880-9991-087506FDC033}" destId="{31E48667-1667-4228-BEB6-46C468226640}" srcOrd="0" destOrd="0" presId="urn:microsoft.com/office/officeart/2005/8/layout/venn3"/>
    <dgm:cxn modelId="{943A50E3-0F71-480C-8969-EA315CBD11BE}" srcId="{53E729A7-5FDE-4880-9991-087506FDC033}" destId="{7AB03112-C693-42E5-8A51-D17F7C167596}" srcOrd="0" destOrd="0" parTransId="{7939803D-C06C-409C-8DE2-C44EB144B9F5}" sibTransId="{251C5B2D-57B1-42E1-BFA7-B61F0A102BF6}"/>
    <dgm:cxn modelId="{4B96DF7D-1BB2-45F4-886C-25CD9D995683}" srcId="{53E729A7-5FDE-4880-9991-087506FDC033}" destId="{48E77498-CEB1-4A27-A76F-D277924B3B0D}" srcOrd="2" destOrd="0" parTransId="{4B4079BD-3058-4F80-BCBF-CF497BE4BE9C}" sibTransId="{469150EC-6992-407F-84E8-DFAFB8A4CAB2}"/>
    <dgm:cxn modelId="{6DAC61BB-D17B-4B5E-9359-0FF01F01B9F7}" srcId="{53E729A7-5FDE-4880-9991-087506FDC033}" destId="{A17C657F-A334-4B82-B5B4-D2A7F6D9C559}" srcOrd="3" destOrd="0" parTransId="{E2FA0E79-AD53-4A3B-A7DA-7B9F614078D7}" sibTransId="{0B2D236E-F81B-45B8-833F-630F19A345EC}"/>
    <dgm:cxn modelId="{8FCBE932-8210-4229-BB72-14BED3A9598E}" type="presOf" srcId="{48E77498-CEB1-4A27-A76F-D277924B3B0D}" destId="{D1CDDFF5-FFC4-4DAC-BB0E-F126265EEF81}" srcOrd="0" destOrd="0" presId="urn:microsoft.com/office/officeart/2005/8/layout/venn3"/>
    <dgm:cxn modelId="{DB4C5AC1-EFFB-4F93-BE26-D7F587C657A1}" type="presOf" srcId="{A17C657F-A334-4B82-B5B4-D2A7F6D9C559}" destId="{42445D95-949E-4102-A636-BB075A7E5290}" srcOrd="0" destOrd="0" presId="urn:microsoft.com/office/officeart/2005/8/layout/venn3"/>
    <dgm:cxn modelId="{3A63D763-B93A-475C-B5FB-BE7999C41B5C}" type="presOf" srcId="{7AB03112-C693-42E5-8A51-D17F7C167596}" destId="{9EA8FF14-B3AE-45FC-80EA-49B87905F077}" srcOrd="0" destOrd="0" presId="urn:microsoft.com/office/officeart/2005/8/layout/venn3"/>
    <dgm:cxn modelId="{DEDB32B0-F3F3-45BA-9DFC-29386E066D80}" type="presOf" srcId="{5F2B6FF0-A8DD-44E8-BEAC-5374B04B63A9}" destId="{7283BBC3-E902-4A19-A936-257AC6D0F362}" srcOrd="0" destOrd="0" presId="urn:microsoft.com/office/officeart/2005/8/layout/venn3"/>
    <dgm:cxn modelId="{D88B95AF-4922-4844-B75B-CA472C0D93F3}" srcId="{53E729A7-5FDE-4880-9991-087506FDC033}" destId="{5F2B6FF0-A8DD-44E8-BEAC-5374B04B63A9}" srcOrd="1" destOrd="0" parTransId="{C022CA0F-3677-4F0A-A1F2-8942ADB4FC8D}" sibTransId="{87DE9DEE-9F35-4CE0-AAA2-74B0AEA717AF}"/>
    <dgm:cxn modelId="{22AEEB8D-FBEF-4460-AF31-9078A89A0335}" type="presParOf" srcId="{31E48667-1667-4228-BEB6-46C468226640}" destId="{9EA8FF14-B3AE-45FC-80EA-49B87905F077}" srcOrd="0" destOrd="0" presId="urn:microsoft.com/office/officeart/2005/8/layout/venn3"/>
    <dgm:cxn modelId="{90F2F8D8-BA28-45A2-A05A-4142B3AD7F82}" type="presParOf" srcId="{31E48667-1667-4228-BEB6-46C468226640}" destId="{F7019CA4-6CF9-4975-AAF5-B5625B581772}" srcOrd="1" destOrd="0" presId="urn:microsoft.com/office/officeart/2005/8/layout/venn3"/>
    <dgm:cxn modelId="{CA2D16DD-6644-482D-A131-C13E9DFBDB1B}" type="presParOf" srcId="{31E48667-1667-4228-BEB6-46C468226640}" destId="{7283BBC3-E902-4A19-A936-257AC6D0F362}" srcOrd="2" destOrd="0" presId="urn:microsoft.com/office/officeart/2005/8/layout/venn3"/>
    <dgm:cxn modelId="{45D83AB0-B235-47CB-9857-39A088DF2A8F}" type="presParOf" srcId="{31E48667-1667-4228-BEB6-46C468226640}" destId="{02CDF7CC-B026-4F1F-AD5B-AD00F4721915}" srcOrd="3" destOrd="0" presId="urn:microsoft.com/office/officeart/2005/8/layout/venn3"/>
    <dgm:cxn modelId="{63D6AAAA-1673-4DA2-8DF3-C26ACF74AB30}" type="presParOf" srcId="{31E48667-1667-4228-BEB6-46C468226640}" destId="{D1CDDFF5-FFC4-4DAC-BB0E-F126265EEF81}" srcOrd="4" destOrd="0" presId="urn:microsoft.com/office/officeart/2005/8/layout/venn3"/>
    <dgm:cxn modelId="{008140AC-A6B0-420F-8EE9-4F58695ADD78}" type="presParOf" srcId="{31E48667-1667-4228-BEB6-46C468226640}" destId="{952221A9-61A4-492A-BCC7-1DEF74B9E0E8}" srcOrd="5" destOrd="0" presId="urn:microsoft.com/office/officeart/2005/8/layout/venn3"/>
    <dgm:cxn modelId="{F4F32850-B1FB-4A71-9DF5-7E65DD69CA15}" type="presParOf" srcId="{31E48667-1667-4228-BEB6-46C468226640}" destId="{42445D95-949E-4102-A636-BB075A7E5290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47A79-7C3A-1447-BE38-C32F7969DD10}">
      <dsp:nvSpPr>
        <dsp:cNvPr id="0" name=""/>
        <dsp:cNvSpPr/>
      </dsp:nvSpPr>
      <dsp:spPr>
        <a:xfrm rot="16200000">
          <a:off x="1626965" y="879375"/>
          <a:ext cx="2992781" cy="2896841"/>
        </a:xfrm>
        <a:prstGeom prst="round2SameRect">
          <a:avLst>
            <a:gd name="adj1" fmla="val 16670"/>
            <a:gd name="adj2" fmla="val 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133350" rIns="120015" bIns="13335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 smtClean="0">
            <a:solidFill>
              <a:sysClr val="windowText" lastClr="000000"/>
            </a:solidFill>
            <a:cs typeface="Chalkboard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accent2">
                  <a:lumMod val="75000"/>
                </a:schemeClr>
              </a:solidFill>
              <a:cs typeface="Chalkboard"/>
            </a:rPr>
            <a:t>Social communication and interaction</a:t>
          </a:r>
          <a:endParaRPr lang="en-US" sz="2800" kern="1200" dirty="0">
            <a:solidFill>
              <a:schemeClr val="accent2">
                <a:lumMod val="75000"/>
              </a:schemeClr>
            </a:solidFill>
          </a:endParaRPr>
        </a:p>
      </dsp:txBody>
      <dsp:txXfrm rot="5400000">
        <a:off x="1816373" y="972843"/>
        <a:ext cx="2755403" cy="2709905"/>
      </dsp:txXfrm>
    </dsp:sp>
    <dsp:sp modelId="{8A830FC4-372C-2F49-9215-C53E32BD06CE}">
      <dsp:nvSpPr>
        <dsp:cNvPr id="0" name=""/>
        <dsp:cNvSpPr/>
      </dsp:nvSpPr>
      <dsp:spPr>
        <a:xfrm rot="5400000">
          <a:off x="4863321" y="861312"/>
          <a:ext cx="2992781" cy="2976362"/>
        </a:xfrm>
        <a:prstGeom prst="round2SameRect">
          <a:avLst>
            <a:gd name="adj1" fmla="val 16670"/>
            <a:gd name="adj2" fmla="val 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accent2">
                  <a:lumMod val="75000"/>
                </a:schemeClr>
              </a:solidFill>
              <a:cs typeface="Chalkboard"/>
            </a:rPr>
            <a:t>Restricted, repetitive behaviour, interests, or activities and sensory behaviours</a:t>
          </a:r>
          <a:endParaRPr lang="en-US" sz="2800" kern="1200" dirty="0">
            <a:solidFill>
              <a:schemeClr val="accent2">
                <a:lumMod val="75000"/>
              </a:schemeClr>
            </a:solidFill>
          </a:endParaRPr>
        </a:p>
      </dsp:txBody>
      <dsp:txXfrm rot="-5400000">
        <a:off x="4871531" y="998422"/>
        <a:ext cx="2831042" cy="2702141"/>
      </dsp:txXfrm>
    </dsp:sp>
    <dsp:sp modelId="{ADC37BA0-C1D7-614F-91CD-14A1A2A7FF1E}">
      <dsp:nvSpPr>
        <dsp:cNvPr id="0" name=""/>
        <dsp:cNvSpPr/>
      </dsp:nvSpPr>
      <dsp:spPr>
        <a:xfrm>
          <a:off x="3123168" y="0"/>
          <a:ext cx="1911953" cy="191186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47000">
              <a:schemeClr val="accent1">
                <a:lumMod val="75000"/>
              </a:schemeClr>
            </a:gs>
            <a:gs pos="86000">
              <a:schemeClr val="dk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86BACC-CCC6-374B-B502-74AB7294352E}">
      <dsp:nvSpPr>
        <dsp:cNvPr id="0" name=""/>
        <dsp:cNvSpPr/>
      </dsp:nvSpPr>
      <dsp:spPr>
        <a:xfrm rot="10800000">
          <a:off x="3123168" y="2743266"/>
          <a:ext cx="1911953" cy="191186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lumMod val="75000"/>
              </a:schemeClr>
            </a:gs>
            <a:gs pos="34000">
              <a:schemeClr val="accent1">
                <a:lumMod val="75000"/>
              </a:schemeClr>
            </a:gs>
            <a:gs pos="70000">
              <a:schemeClr val="accent1">
                <a:lumMod val="7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8FF14-B3AE-45FC-80EA-49B87905F077}">
      <dsp:nvSpPr>
        <dsp:cNvPr id="0" name=""/>
        <dsp:cNvSpPr/>
      </dsp:nvSpPr>
      <dsp:spPr>
        <a:xfrm>
          <a:off x="216025" y="1656193"/>
          <a:ext cx="2412971" cy="24129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45720" rIns="132794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Typical boys</a:t>
          </a:r>
          <a:endParaRPr lang="en-US" sz="3600" kern="1200" dirty="0"/>
        </a:p>
      </dsp:txBody>
      <dsp:txXfrm>
        <a:off x="569396" y="2009564"/>
        <a:ext cx="1706229" cy="1706229"/>
      </dsp:txXfrm>
    </dsp:sp>
    <dsp:sp modelId="{7283BBC3-E902-4A19-A936-257AC6D0F362}">
      <dsp:nvSpPr>
        <dsp:cNvPr id="0" name=""/>
        <dsp:cNvSpPr/>
      </dsp:nvSpPr>
      <dsp:spPr>
        <a:xfrm>
          <a:off x="2304254" y="1656193"/>
          <a:ext cx="2412971" cy="24129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45720" rIns="132794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ASD boys</a:t>
          </a:r>
          <a:endParaRPr lang="en-US" sz="3600" kern="1200" dirty="0"/>
        </a:p>
      </dsp:txBody>
      <dsp:txXfrm>
        <a:off x="2657625" y="2009564"/>
        <a:ext cx="1706229" cy="1706229"/>
      </dsp:txXfrm>
    </dsp:sp>
    <dsp:sp modelId="{D1CDDFF5-FFC4-4DAC-BB0E-F126265EEF81}">
      <dsp:nvSpPr>
        <dsp:cNvPr id="0" name=""/>
        <dsp:cNvSpPr/>
      </dsp:nvSpPr>
      <dsp:spPr>
        <a:xfrm>
          <a:off x="3312374" y="1656193"/>
          <a:ext cx="2412971" cy="24129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45720" rIns="132794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ASD girls</a:t>
          </a:r>
          <a:endParaRPr lang="en-US" sz="3600" kern="1200" dirty="0"/>
        </a:p>
      </dsp:txBody>
      <dsp:txXfrm>
        <a:off x="3665745" y="2009564"/>
        <a:ext cx="1706229" cy="1706229"/>
      </dsp:txXfrm>
    </dsp:sp>
    <dsp:sp modelId="{42445D95-949E-4102-A636-BB075A7E5290}">
      <dsp:nvSpPr>
        <dsp:cNvPr id="0" name=""/>
        <dsp:cNvSpPr/>
      </dsp:nvSpPr>
      <dsp:spPr>
        <a:xfrm>
          <a:off x="5328594" y="1656193"/>
          <a:ext cx="2412971" cy="24129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45720" rIns="132794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Typical girls</a:t>
          </a:r>
          <a:endParaRPr lang="en-US" sz="3600" kern="1200" dirty="0"/>
        </a:p>
      </dsp:txBody>
      <dsp:txXfrm>
        <a:off x="5681965" y="2009564"/>
        <a:ext cx="1706229" cy="1706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FB5FD-E51E-41D7-B3CD-7BBCE933A22C}" type="datetimeFigureOut">
              <a:rPr lang="en-GB" smtClean="0"/>
              <a:pPr/>
              <a:t>24/06/2019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23074-67AE-4022-8A5B-5A0B2E6E36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62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6D365-67FB-4F34-83ED-8BA8F4EA68CD}" type="datetimeFigureOut">
              <a:rPr lang="en-GB" smtClean="0"/>
              <a:pPr/>
              <a:t>24/06/2019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90D98-8CA1-4707-A39D-7DECF82E95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270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74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374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FDC0C-D014-0746-9EE4-4A5916B1FAF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16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928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318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51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746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FDC0C-D014-0746-9EE4-4A5916B1FAF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50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FDC0C-D014-0746-9EE4-4A5916B1FAF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21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99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60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FDC0C-D014-0746-9EE4-4A5916B1FA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30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aseline="0" dirty="0" smtClean="0"/>
              <a:t> people don’t expect to autism in girls they don’t see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FDC0C-D014-0746-9EE4-4A5916B1FAF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38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FDC0C-D014-0746-9EE4-4A5916B1FAF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none" baseline="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182880" indent="-182880">
              <a:buFontTx/>
              <a:buBlip>
                <a:blip r:embed="rId2"/>
              </a:buBlip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 marL="182880" indent="-182880">
              <a:buFontTx/>
              <a:buBlip>
                <a:blip r:embed="rId2"/>
              </a:buBlip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 marL="182880" indent="-182880">
              <a:buFontTx/>
              <a:buBlip>
                <a:blip r:embed="rId2"/>
              </a:buBlip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 marL="182880" indent="-182880">
              <a:buFontTx/>
              <a:buBlip>
                <a:blip r:embed="rId2"/>
              </a:buBlip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400" b="0" kern="1200" dirty="0" smtClean="0">
                <a:solidFill>
                  <a:schemeClr val="accent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6223461"/>
            <a:ext cx="748781" cy="5179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23461"/>
            <a:ext cx="748781" cy="517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96752"/>
            <a:ext cx="7848600" cy="2102073"/>
          </a:xfrm>
        </p:spPr>
        <p:txBody>
          <a:bodyPr anchor="t"/>
          <a:lstStyle/>
          <a:p>
            <a:pPr algn="ctr"/>
            <a:r>
              <a:rPr lang="en-US" dirty="0" smtClean="0"/>
              <a:t>Autism ACHIEVE Alliance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069378"/>
            <a:ext cx="7848872" cy="2095925"/>
          </a:xfrm>
        </p:spPr>
        <p:txBody>
          <a:bodyPr>
            <a:normAutofit/>
          </a:bodyPr>
          <a:lstStyle/>
          <a:p>
            <a:pPr algn="ctr"/>
            <a:endParaRPr lang="en-US" sz="28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Identifying 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ASD in girls across 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contexts</a:t>
            </a:r>
          </a:p>
          <a:p>
            <a:pPr algn="ctr"/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Marion Rutherford 2018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011564"/>
            <a:ext cx="1797113" cy="1243003"/>
          </a:xfrm>
          <a:prstGeom prst="rect">
            <a:avLst/>
          </a:prstGeom>
        </p:spPr>
      </p:pic>
      <p:pic>
        <p:nvPicPr>
          <p:cNvPr id="7" name="Picture 6" descr="http://danheap.files.wordpress.com/2011/10/logo_larg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398" y="2120718"/>
            <a:ext cx="2016224" cy="1178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88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‘Girl’ and ‘Boy’ special interests:</a:t>
            </a:r>
            <a:br>
              <a:rPr lang="en-GB" dirty="0" smtClean="0"/>
            </a:br>
            <a:r>
              <a:rPr lang="en-GB" dirty="0" smtClean="0"/>
              <a:t>Are they intense </a:t>
            </a:r>
            <a:r>
              <a:rPr lang="en-GB" dirty="0" smtClean="0"/>
              <a:t>and persistent?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32429" y="2141402"/>
            <a:ext cx="4038600" cy="4718304"/>
          </a:xfrm>
        </p:spPr>
        <p:txBody>
          <a:bodyPr/>
          <a:lstStyle/>
          <a:p>
            <a:r>
              <a:rPr lang="en-GB" dirty="0" smtClean="0"/>
              <a:t> Trains</a:t>
            </a:r>
            <a:endParaRPr lang="en-GB" dirty="0" smtClean="0"/>
          </a:p>
          <a:p>
            <a:r>
              <a:rPr lang="en-GB" dirty="0" smtClean="0"/>
              <a:t> Hoovers</a:t>
            </a:r>
            <a:endParaRPr lang="en-GB" dirty="0" smtClean="0"/>
          </a:p>
          <a:p>
            <a:r>
              <a:rPr lang="en-GB" sz="2400" dirty="0" smtClean="0"/>
              <a:t> Minecraft</a:t>
            </a:r>
            <a:endParaRPr lang="en-GB" dirty="0"/>
          </a:p>
          <a:p>
            <a:r>
              <a:rPr lang="en-GB" dirty="0" smtClean="0"/>
              <a:t> Computer </a:t>
            </a:r>
            <a:r>
              <a:rPr lang="en-GB" dirty="0" smtClean="0"/>
              <a:t>games</a:t>
            </a:r>
          </a:p>
          <a:p>
            <a:r>
              <a:rPr lang="en-GB" dirty="0" smtClean="0"/>
              <a:t> Dinosaurs</a:t>
            </a:r>
            <a:endParaRPr lang="en-GB" dirty="0" smtClean="0"/>
          </a:p>
          <a:p>
            <a:r>
              <a:rPr lang="en-GB" dirty="0" smtClean="0"/>
              <a:t> Washing </a:t>
            </a:r>
            <a:r>
              <a:rPr lang="en-GB" dirty="0" smtClean="0"/>
              <a:t>machines</a:t>
            </a:r>
          </a:p>
          <a:p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13956" y="2139696"/>
            <a:ext cx="4038600" cy="4718304"/>
          </a:xfrm>
        </p:spPr>
        <p:txBody>
          <a:bodyPr/>
          <a:lstStyle/>
          <a:p>
            <a:r>
              <a:rPr lang="en-GB" dirty="0" smtClean="0"/>
              <a:t> Animals</a:t>
            </a:r>
            <a:endParaRPr lang="en-GB" dirty="0"/>
          </a:p>
          <a:p>
            <a:r>
              <a:rPr lang="en-GB" dirty="0" smtClean="0"/>
              <a:t> Lip </a:t>
            </a:r>
            <a:r>
              <a:rPr lang="en-GB" dirty="0" smtClean="0"/>
              <a:t>balm collections</a:t>
            </a:r>
          </a:p>
          <a:p>
            <a:r>
              <a:rPr lang="en-GB" dirty="0" smtClean="0"/>
              <a:t> Make-up</a:t>
            </a:r>
            <a:endParaRPr lang="en-GB" dirty="0" smtClean="0"/>
          </a:p>
          <a:p>
            <a:r>
              <a:rPr lang="en-GB" dirty="0" smtClean="0"/>
              <a:t> Pop </a:t>
            </a:r>
            <a:r>
              <a:rPr lang="en-GB" dirty="0" smtClean="0"/>
              <a:t>stars</a:t>
            </a:r>
          </a:p>
          <a:p>
            <a:r>
              <a:rPr lang="en-GB" dirty="0" smtClean="0"/>
              <a:t> ‘</a:t>
            </a:r>
            <a:r>
              <a:rPr lang="en-GB" dirty="0" smtClean="0"/>
              <a:t>Pink’</a:t>
            </a:r>
          </a:p>
          <a:p>
            <a:r>
              <a:rPr lang="en-GB" dirty="0" smtClean="0"/>
              <a:t> Princesses</a:t>
            </a:r>
            <a:endParaRPr lang="en-GB" dirty="0" smtClean="0"/>
          </a:p>
          <a:p>
            <a:r>
              <a:rPr lang="en-GB" dirty="0" smtClean="0"/>
              <a:t> Sensory </a:t>
            </a:r>
            <a:r>
              <a:rPr lang="en-GB" dirty="0" smtClean="0"/>
              <a:t>properties of things (fluffy textures shiny labels)</a:t>
            </a:r>
          </a:p>
        </p:txBody>
      </p:sp>
    </p:spTree>
    <p:extLst>
      <p:ext uri="{BB962C8B-B14F-4D97-AF65-F5344CB8AC3E}">
        <p14:creationId xmlns:p14="http://schemas.microsoft.com/office/powerpoint/2010/main" val="117669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15616" y="2492896"/>
            <a:ext cx="6753944" cy="9361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800" dirty="0" smtClean="0"/>
              <a:t>So… how do girls present?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54220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Camouflage </a:t>
            </a:r>
            <a:r>
              <a:rPr lang="en-US" dirty="0" smtClean="0"/>
              <a:t>hypothesis: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76800"/>
          </a:xfrm>
        </p:spPr>
        <p:txBody>
          <a:bodyPr>
            <a:noAutofit/>
          </a:bodyPr>
          <a:lstStyle/>
          <a:p>
            <a:pPr marL="182880" lvl="1">
              <a:buBlip>
                <a:blip r:embed="rId3"/>
              </a:buBlip>
            </a:pPr>
            <a:r>
              <a:rPr lang="en-US" sz="2400" dirty="0" smtClean="0"/>
              <a:t> Good </a:t>
            </a:r>
            <a:r>
              <a:rPr lang="en-US" sz="2400" dirty="0"/>
              <a:t>at imitation (e.g. pretend play, group interaction) </a:t>
            </a:r>
          </a:p>
          <a:p>
            <a:pPr marL="182880" lvl="1">
              <a:buBlip>
                <a:blip r:embed="rId3"/>
              </a:buBlip>
            </a:pPr>
            <a:r>
              <a:rPr lang="en-US" sz="2400" dirty="0" smtClean="0"/>
              <a:t> Quick </a:t>
            </a:r>
            <a:r>
              <a:rPr lang="en-US" sz="2400" dirty="0"/>
              <a:t>to </a:t>
            </a:r>
            <a:r>
              <a:rPr lang="en-US" sz="2400" dirty="0" err="1"/>
              <a:t>apologise</a:t>
            </a:r>
            <a:r>
              <a:rPr lang="en-US" sz="2400" dirty="0"/>
              <a:t> and </a:t>
            </a:r>
            <a:r>
              <a:rPr lang="en-US" sz="2400" dirty="0" err="1"/>
              <a:t>apease</a:t>
            </a:r>
            <a:r>
              <a:rPr lang="en-US" sz="2400" dirty="0"/>
              <a:t> - “people pleasers” so unexpected </a:t>
            </a:r>
            <a:r>
              <a:rPr lang="en-US" sz="2400" dirty="0" err="1"/>
              <a:t>behaviour</a:t>
            </a:r>
            <a:r>
              <a:rPr lang="en-US" sz="2400" dirty="0"/>
              <a:t> can be overlooked</a:t>
            </a:r>
          </a:p>
          <a:p>
            <a:pPr marL="182880" lvl="1">
              <a:buBlip>
                <a:blip r:embed="rId3"/>
              </a:buBlip>
            </a:pPr>
            <a:r>
              <a:rPr lang="en-US" sz="2400" dirty="0" smtClean="0"/>
              <a:t> May have one special “intense”, or “dependent” friendship</a:t>
            </a:r>
            <a:endParaRPr lang="en-US" sz="2400" dirty="0"/>
          </a:p>
          <a:p>
            <a:pPr marL="182880" lvl="1">
              <a:buBlip>
                <a:blip r:embed="rId3"/>
              </a:buBlip>
            </a:pPr>
            <a:r>
              <a:rPr lang="en-US" sz="2400" dirty="0" smtClean="0"/>
              <a:t> Quiet</a:t>
            </a:r>
            <a:r>
              <a:rPr lang="en-US" sz="2400" dirty="0"/>
              <a:t>, well behaved and compliant </a:t>
            </a:r>
            <a:endParaRPr lang="en-US" sz="2400" dirty="0" smtClean="0"/>
          </a:p>
          <a:p>
            <a:pPr marL="0" lvl="1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(</a:t>
            </a:r>
            <a:r>
              <a:rPr lang="en-US" sz="2400" dirty="0"/>
              <a:t>avoidant of drawing attention)</a:t>
            </a:r>
          </a:p>
          <a:p>
            <a:pPr marL="182880" lvl="1">
              <a:buBlip>
                <a:blip r:embed="rId3"/>
              </a:buBlip>
            </a:pPr>
            <a:r>
              <a:rPr lang="en-US" sz="2400" dirty="0" smtClean="0"/>
              <a:t> Coping </a:t>
            </a:r>
            <a:r>
              <a:rPr lang="en-US" sz="2400" dirty="0"/>
              <a:t>strategies might hide </a:t>
            </a:r>
            <a:r>
              <a:rPr lang="en-US" sz="2400" dirty="0" smtClean="0"/>
              <a:t>difficulties</a:t>
            </a:r>
          </a:p>
          <a:p>
            <a:pPr marL="0" lvl="1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 </a:t>
            </a:r>
            <a:r>
              <a:rPr lang="en-US" sz="2400" dirty="0"/>
              <a:t>(e.g. reading to opt </a:t>
            </a:r>
            <a:r>
              <a:rPr lang="en-US" sz="2400" dirty="0" smtClean="0"/>
              <a:t>out of interaction)</a:t>
            </a:r>
            <a:endParaRPr lang="en-US" sz="2400" dirty="0"/>
          </a:p>
          <a:p>
            <a:pPr marL="182880" lvl="1">
              <a:buBlip>
                <a:blip r:embed="rId3"/>
              </a:buBlip>
            </a:pPr>
            <a:r>
              <a:rPr lang="en-US" sz="2400" dirty="0" smtClean="0"/>
              <a:t> Misdiagnosed </a:t>
            </a:r>
            <a:r>
              <a:rPr lang="en-US" sz="2400" dirty="0"/>
              <a:t>(language delay, eating disorder, anxiety)</a:t>
            </a:r>
          </a:p>
          <a:p>
            <a:pPr marL="182880" lvl="1">
              <a:buBlip>
                <a:blip r:embed="rId3"/>
              </a:buBlip>
            </a:pPr>
            <a:r>
              <a:rPr lang="en-US" sz="2400" dirty="0" smtClean="0"/>
              <a:t> Special </a:t>
            </a:r>
            <a:r>
              <a:rPr lang="en-US" sz="2400" dirty="0"/>
              <a:t>interests </a:t>
            </a:r>
            <a:r>
              <a:rPr lang="en-US" sz="2400" dirty="0" smtClean="0"/>
              <a:t>- imitated </a:t>
            </a:r>
            <a:r>
              <a:rPr lang="en-US" sz="2400" dirty="0"/>
              <a:t>or more socially expected</a:t>
            </a:r>
          </a:p>
          <a:p>
            <a:pPr marL="182880" lvl="1">
              <a:buBlip>
                <a:blip r:embed="rId3"/>
              </a:buBlip>
            </a:pPr>
            <a:r>
              <a:rPr lang="en-US" sz="2400" dirty="0" smtClean="0"/>
              <a:t> Difficulty </a:t>
            </a:r>
            <a:r>
              <a:rPr lang="en-US" sz="2400" dirty="0"/>
              <a:t>identifying and dealing with social conflict</a:t>
            </a:r>
          </a:p>
        </p:txBody>
      </p:sp>
    </p:spTree>
    <p:extLst>
      <p:ext uri="{BB962C8B-B14F-4D97-AF65-F5344CB8AC3E}">
        <p14:creationId xmlns:p14="http://schemas.microsoft.com/office/powerpoint/2010/main" val="75614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Masking and Camouflaging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0">
              <a:buNone/>
            </a:pPr>
            <a:r>
              <a:rPr lang="en-GB" sz="2400" dirty="0" smtClean="0"/>
              <a:t>Hull </a:t>
            </a:r>
            <a:r>
              <a:rPr lang="en-GB" sz="2400" dirty="0"/>
              <a:t>et al.,(2017). “Putting on my best normal”: social camouflaging in adults with autism spectrum conditions. Journal of autism and developmental disorders, 47(8), 2519-2534</a:t>
            </a:r>
            <a:r>
              <a:rPr lang="en-GB" sz="2400" dirty="0" smtClean="0"/>
              <a:t>.</a:t>
            </a:r>
          </a:p>
          <a:p>
            <a:pPr marL="274320" lvl="1" indent="0">
              <a:buNone/>
            </a:pPr>
            <a:endParaRPr lang="en-GB" dirty="0"/>
          </a:p>
          <a:p>
            <a:pPr marL="182880" lvl="1">
              <a:buBlip>
                <a:blip r:embed="rId3"/>
              </a:buBlip>
            </a:pPr>
            <a:r>
              <a:rPr lang="en-GB" sz="2400" dirty="0"/>
              <a:t> Exhaustion after social stimulation (school, playgroups) </a:t>
            </a:r>
            <a:r>
              <a:rPr lang="en-GB" sz="2400" dirty="0" smtClean="0"/>
              <a:t>– e.g. </a:t>
            </a:r>
            <a:r>
              <a:rPr lang="en-GB" sz="2400" dirty="0"/>
              <a:t>come home and sleep for 2 hours</a:t>
            </a:r>
          </a:p>
          <a:p>
            <a:pPr marL="182880" lvl="1">
              <a:buBlip>
                <a:blip r:embed="rId3"/>
              </a:buBlip>
            </a:pPr>
            <a:r>
              <a:rPr lang="en-GB" sz="2400" dirty="0" smtClean="0"/>
              <a:t> Anxiety</a:t>
            </a:r>
            <a:r>
              <a:rPr lang="en-GB" sz="2400" dirty="0"/>
              <a:t>, depression, self harm because of not ever feeling she fits in and that she never get’s it quite right</a:t>
            </a:r>
          </a:p>
          <a:p>
            <a:pPr marL="182880" lvl="1">
              <a:buBlip>
                <a:blip r:embed="rId3"/>
              </a:buBlip>
            </a:pPr>
            <a:r>
              <a:rPr lang="en-GB" sz="2400" dirty="0" smtClean="0"/>
              <a:t> Bullying </a:t>
            </a:r>
            <a:r>
              <a:rPr lang="en-GB" sz="2400" dirty="0"/>
              <a:t>– online or real world</a:t>
            </a:r>
          </a:p>
          <a:p>
            <a:pPr marL="182880" lvl="1">
              <a:buBlip>
                <a:blip r:embed="rId3"/>
              </a:buBlip>
            </a:pPr>
            <a:r>
              <a:rPr lang="en-GB" sz="2400" dirty="0" smtClean="0"/>
              <a:t> Socially </a:t>
            </a:r>
            <a:r>
              <a:rPr lang="en-GB" sz="2400" dirty="0"/>
              <a:t>vulnerable – do what others say/ trusting/ not able to work out other’s intentions as good/bad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800600" y="1825752"/>
            <a:ext cx="4038600" cy="4718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Hull, L., Petrides, K.V., Allison, C. et al. J Autism Dev Disord (2017) 47: 2519. https://doi.org/10.1007/s10803-017-3166-5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64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Younger girls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 Sensory </a:t>
            </a:r>
            <a:r>
              <a:rPr lang="en-GB" dirty="0"/>
              <a:t>issues—intolerance of crowds or of certain sounds or textures, for </a:t>
            </a:r>
            <a:r>
              <a:rPr lang="en-GB" dirty="0" smtClean="0"/>
              <a:t>example</a:t>
            </a:r>
            <a:r>
              <a:rPr lang="en-GB" dirty="0"/>
              <a:t> </a:t>
            </a:r>
            <a:r>
              <a:rPr lang="en-GB" dirty="0" smtClean="0"/>
              <a:t>(this can continue through life)</a:t>
            </a:r>
          </a:p>
          <a:p>
            <a:r>
              <a:rPr lang="en-GB" dirty="0" smtClean="0"/>
              <a:t> Sleep </a:t>
            </a:r>
            <a:r>
              <a:rPr lang="en-GB" dirty="0" smtClean="0"/>
              <a:t>problems greater in girls with ASD</a:t>
            </a:r>
            <a:endParaRPr lang="en-US" dirty="0" smtClean="0"/>
          </a:p>
          <a:p>
            <a:r>
              <a:rPr lang="en-US" dirty="0" smtClean="0"/>
              <a:t> Difficulties </a:t>
            </a:r>
            <a:r>
              <a:rPr lang="en-US" dirty="0" smtClean="0"/>
              <a:t>in imagination may present more in novel or social situations (e.g. imagining what a friend would like to play, imagining how someone else feels, imagining what school trips will be like)</a:t>
            </a:r>
          </a:p>
          <a:p>
            <a:r>
              <a:rPr lang="en-US" dirty="0" smtClean="0"/>
              <a:t> May </a:t>
            </a:r>
            <a:r>
              <a:rPr lang="en-US" dirty="0" smtClean="0"/>
              <a:t>seem anxious or seem to opt out/ avoid new situations</a:t>
            </a:r>
          </a:p>
          <a:p>
            <a:r>
              <a:rPr lang="en-GB" dirty="0" smtClean="0"/>
              <a:t> May seem socially successful but again consider the quality of the friendships</a:t>
            </a:r>
          </a:p>
          <a:p>
            <a:pPr lvl="1"/>
            <a:r>
              <a:rPr lang="en-GB" dirty="0" smtClean="0"/>
              <a:t>Are </a:t>
            </a:r>
            <a:r>
              <a:rPr lang="en-GB" dirty="0"/>
              <a:t>girl peer groups being more accepting/ nurturing</a:t>
            </a:r>
            <a:r>
              <a:rPr lang="en-GB" dirty="0" smtClean="0"/>
              <a:t>?</a:t>
            </a:r>
          </a:p>
          <a:p>
            <a:pPr lvl="1"/>
            <a:r>
              <a:rPr lang="en-GB" dirty="0" smtClean="0"/>
              <a:t>Are these adult supported friendships/ routines</a:t>
            </a:r>
            <a:endParaRPr lang="en-GB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59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Younger girls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en-GB" dirty="0" smtClean="0"/>
              <a:t> Possibly </a:t>
            </a:r>
            <a:r>
              <a:rPr lang="en-GB" dirty="0"/>
              <a:t>at-age or above-age language use, but perhaps echolalia, stereotyped phrases or differences in receptive/expressive </a:t>
            </a:r>
            <a:r>
              <a:rPr lang="en-GB" dirty="0" smtClean="0"/>
              <a:t>language</a:t>
            </a:r>
          </a:p>
          <a:p>
            <a:r>
              <a:rPr lang="en-US" dirty="0" smtClean="0"/>
              <a:t> Special </a:t>
            </a:r>
            <a:r>
              <a:rPr lang="en-US" dirty="0"/>
              <a:t>interests </a:t>
            </a:r>
            <a:r>
              <a:rPr lang="en-US" dirty="0" smtClean="0"/>
              <a:t>–imitated </a:t>
            </a:r>
            <a:r>
              <a:rPr lang="en-US" dirty="0"/>
              <a:t>or more socially </a:t>
            </a:r>
            <a:r>
              <a:rPr lang="en-US" dirty="0" smtClean="0"/>
              <a:t>expected</a:t>
            </a:r>
          </a:p>
          <a:p>
            <a:r>
              <a:rPr lang="en-US" dirty="0" smtClean="0"/>
              <a:t> Good </a:t>
            </a:r>
            <a:r>
              <a:rPr lang="en-US" dirty="0"/>
              <a:t>at imitation (e.g. pretend play, group interaction) </a:t>
            </a:r>
          </a:p>
          <a:p>
            <a:r>
              <a:rPr lang="en-US" dirty="0" smtClean="0"/>
              <a:t> </a:t>
            </a:r>
            <a:r>
              <a:rPr lang="en-US" dirty="0"/>
              <a:t>O</a:t>
            </a:r>
            <a:r>
              <a:rPr lang="en-US" dirty="0" smtClean="0"/>
              <a:t>vertly </a:t>
            </a:r>
            <a:r>
              <a:rPr lang="en-US" dirty="0" smtClean="0"/>
              <a:t>good imaginative play - but if we watch we can see a difference in quality of play – repetitive, scripted, copied, inflexible, other children accommodate to </a:t>
            </a:r>
            <a:r>
              <a:rPr lang="en-US" dirty="0" smtClean="0"/>
              <a:t>them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GB" sz="2400" dirty="0"/>
              <a:t>It’s not what they are interested in but the quality of their play and interaction we need to observe</a:t>
            </a:r>
          </a:p>
          <a:p>
            <a:pPr lvl="1"/>
            <a:r>
              <a:rPr lang="en-GB" sz="2400" dirty="0"/>
              <a:t>‘Would she play like that all day if you let her</a:t>
            </a:r>
            <a:r>
              <a:rPr lang="en-GB" sz="2400" dirty="0" smtClean="0"/>
              <a:t>?’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18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Older girls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36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 smtClean="0"/>
              <a:t>NB. Camouflaging </a:t>
            </a:r>
            <a:r>
              <a:rPr lang="en-GB" dirty="0"/>
              <a:t>continues even when we </a:t>
            </a:r>
            <a:r>
              <a:rPr lang="en-GB" dirty="0" smtClean="0"/>
              <a:t>come to assess</a:t>
            </a:r>
            <a:endParaRPr lang="en-GB" dirty="0"/>
          </a:p>
          <a:p>
            <a:r>
              <a:rPr lang="en-GB" dirty="0" smtClean="0"/>
              <a:t> Show </a:t>
            </a:r>
            <a:r>
              <a:rPr lang="en-GB" dirty="0"/>
              <a:t>higher social motivation and greater capacity for </a:t>
            </a:r>
            <a:r>
              <a:rPr lang="en-GB" dirty="0" smtClean="0"/>
              <a:t>friendship than boys with ASD</a:t>
            </a:r>
          </a:p>
          <a:p>
            <a:r>
              <a:rPr lang="en-GB" dirty="0" smtClean="0"/>
              <a:t> May </a:t>
            </a:r>
            <a:r>
              <a:rPr lang="en-GB" dirty="0" smtClean="0"/>
              <a:t>develop one strong / intense friendship</a:t>
            </a:r>
            <a:endParaRPr lang="en-GB" dirty="0"/>
          </a:p>
          <a:p>
            <a:r>
              <a:rPr lang="en-GB" dirty="0" smtClean="0"/>
              <a:t> Have </a:t>
            </a:r>
            <a:r>
              <a:rPr lang="en-GB" dirty="0"/>
              <a:t>less </a:t>
            </a:r>
            <a:r>
              <a:rPr lang="en-GB" dirty="0" smtClean="0"/>
              <a:t>apparent/ different restrictive </a:t>
            </a:r>
            <a:r>
              <a:rPr lang="en-GB" dirty="0"/>
              <a:t>interests and repetitive </a:t>
            </a:r>
            <a:r>
              <a:rPr lang="en-GB" dirty="0" smtClean="0"/>
              <a:t>behaviours</a:t>
            </a:r>
          </a:p>
          <a:p>
            <a:r>
              <a:rPr lang="en-GB" sz="2400" dirty="0" smtClean="0"/>
              <a:t> May </a:t>
            </a:r>
            <a:r>
              <a:rPr lang="en-GB" sz="2400" dirty="0" smtClean="0"/>
              <a:t>be embarrassed and stimming or following interests in private</a:t>
            </a:r>
          </a:p>
          <a:p>
            <a:r>
              <a:rPr lang="en-GB" dirty="0" smtClean="0"/>
              <a:t> Internalize </a:t>
            </a:r>
            <a:r>
              <a:rPr lang="en-GB" dirty="0" smtClean="0"/>
              <a:t>emotions—which </a:t>
            </a:r>
            <a:r>
              <a:rPr lang="en-GB" dirty="0"/>
              <a:t>could spur anxiety, depression or eating disorders—in contrast to males’ externalizing </a:t>
            </a:r>
            <a:r>
              <a:rPr lang="en-GB" dirty="0" smtClean="0"/>
              <a:t>behaviour </a:t>
            </a:r>
            <a:r>
              <a:rPr lang="en-GB" dirty="0"/>
              <a:t>that shows up as hyperactivity or noncompliant </a:t>
            </a:r>
            <a:r>
              <a:rPr lang="en-GB" dirty="0" smtClean="0"/>
              <a:t>behaviour</a:t>
            </a:r>
          </a:p>
        </p:txBody>
      </p:sp>
    </p:spTree>
    <p:extLst>
      <p:ext uri="{BB962C8B-B14F-4D97-AF65-F5344CB8AC3E}">
        <p14:creationId xmlns:p14="http://schemas.microsoft.com/office/powerpoint/2010/main" val="413025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Older girls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36232"/>
          </a:xfrm>
        </p:spPr>
        <p:txBody>
          <a:bodyPr>
            <a:normAutofit lnSpcReduction="10000"/>
          </a:bodyPr>
          <a:lstStyle/>
          <a:p>
            <a:r>
              <a:rPr lang="en-GB" dirty="0"/>
              <a:t> </a:t>
            </a:r>
            <a:r>
              <a:rPr lang="en-GB" dirty="0" smtClean="0"/>
              <a:t>‘Coke </a:t>
            </a:r>
            <a:r>
              <a:rPr lang="en-GB" dirty="0"/>
              <a:t>can’ </a:t>
            </a:r>
            <a:r>
              <a:rPr lang="en-GB" dirty="0" err="1" smtClean="0"/>
              <a:t>behavior</a:t>
            </a:r>
            <a:r>
              <a:rPr lang="en-GB" dirty="0" smtClean="0"/>
              <a:t>—following </a:t>
            </a:r>
            <a:r>
              <a:rPr lang="en-GB" dirty="0"/>
              <a:t>rules at school and being the “ideal student,” then coming home and melting down or having tantrums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Be aware of school reports that there are no concerns with strong parent concerns</a:t>
            </a:r>
            <a:endParaRPr lang="en-GB" dirty="0"/>
          </a:p>
          <a:p>
            <a:r>
              <a:rPr lang="en-GB" dirty="0" smtClean="0"/>
              <a:t> Difficulty </a:t>
            </a:r>
            <a:r>
              <a:rPr lang="en-GB" dirty="0"/>
              <a:t>with conversation skills and social engagement— ‘transmit only’, not asking other people about themselves, turn-taking, staying on topic, initiating and contributing to the conversation in an expected </a:t>
            </a:r>
            <a:r>
              <a:rPr lang="en-GB" dirty="0" smtClean="0"/>
              <a:t>way</a:t>
            </a:r>
          </a:p>
          <a:p>
            <a:r>
              <a:rPr lang="en-GB" dirty="0" smtClean="0"/>
              <a:t>‘Over-sharing’ personal information </a:t>
            </a:r>
          </a:p>
          <a:p>
            <a:r>
              <a:rPr lang="en-GB" dirty="0" smtClean="0"/>
              <a:t> Difficulty </a:t>
            </a:r>
            <a:r>
              <a:rPr lang="en-GB" dirty="0" smtClean="0"/>
              <a:t>identifying and dealing with social conflict</a:t>
            </a:r>
          </a:p>
          <a:p>
            <a:r>
              <a:rPr lang="en-GB" dirty="0" smtClean="0"/>
              <a:t> Low </a:t>
            </a:r>
            <a:r>
              <a:rPr lang="en-GB" dirty="0" smtClean="0"/>
              <a:t>self-esteem – may do anything to be accepted by peers</a:t>
            </a:r>
          </a:p>
          <a:p>
            <a:r>
              <a:rPr lang="en-GB" dirty="0" smtClean="0"/>
              <a:t> Use </a:t>
            </a:r>
            <a:r>
              <a:rPr lang="en-GB" dirty="0"/>
              <a:t>DSM-5 as a guide, not a look </a:t>
            </a:r>
            <a:r>
              <a:rPr lang="en-GB" dirty="0" smtClean="0"/>
              <a:t>for hard-and-fast </a:t>
            </a:r>
            <a:r>
              <a:rPr lang="en-GB" dirty="0"/>
              <a:t>requirement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33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Girls </a:t>
            </a:r>
            <a:r>
              <a:rPr lang="en-GB" dirty="0"/>
              <a:t>are under-recognised – be aware</a:t>
            </a:r>
          </a:p>
          <a:p>
            <a:r>
              <a:rPr lang="en-GB" dirty="0" smtClean="0"/>
              <a:t> Autism </a:t>
            </a:r>
            <a:r>
              <a:rPr lang="en-GB" dirty="0"/>
              <a:t>is </a:t>
            </a:r>
            <a:r>
              <a:rPr lang="en-GB" dirty="0" smtClean="0"/>
              <a:t>autism</a:t>
            </a:r>
            <a:endParaRPr lang="en-GB" dirty="0"/>
          </a:p>
          <a:p>
            <a:r>
              <a:rPr lang="en-GB" dirty="0" smtClean="0"/>
              <a:t> </a:t>
            </a:r>
            <a:r>
              <a:rPr lang="en-GB" dirty="0"/>
              <a:t>Look for quality of </a:t>
            </a:r>
            <a:r>
              <a:rPr lang="en-GB" dirty="0" smtClean="0"/>
              <a:t>interaction</a:t>
            </a:r>
            <a:r>
              <a:rPr lang="en-GB" dirty="0"/>
              <a:t>, friendships and interests</a:t>
            </a:r>
          </a:p>
          <a:p>
            <a:r>
              <a:rPr lang="en-GB" dirty="0" smtClean="0"/>
              <a:t> </a:t>
            </a:r>
            <a:r>
              <a:rPr lang="en-GB" dirty="0"/>
              <a:t>Consider reasons for anxiety</a:t>
            </a:r>
          </a:p>
          <a:p>
            <a:r>
              <a:rPr lang="en-GB" dirty="0" smtClean="0"/>
              <a:t> The </a:t>
            </a:r>
            <a:r>
              <a:rPr lang="en-GB" dirty="0" smtClean="0"/>
              <a:t>autism </a:t>
            </a:r>
            <a:r>
              <a:rPr lang="en-GB" dirty="0"/>
              <a:t>lens is always helpful</a:t>
            </a:r>
          </a:p>
        </p:txBody>
      </p:sp>
    </p:spTree>
    <p:extLst>
      <p:ext uri="{BB962C8B-B14F-4D97-AF65-F5344CB8AC3E}">
        <p14:creationId xmlns:p14="http://schemas.microsoft.com/office/powerpoint/2010/main" val="28482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Autism is Autism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6347048" cy="471830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Diagnostic criteria are not gender </a:t>
            </a:r>
            <a:r>
              <a:rPr lang="en-GB" dirty="0" smtClean="0"/>
              <a:t>specific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Each </a:t>
            </a:r>
            <a:r>
              <a:rPr lang="en-GB" dirty="0"/>
              <a:t>of the criteria must be </a:t>
            </a:r>
            <a:r>
              <a:rPr lang="en-GB" dirty="0" smtClean="0"/>
              <a:t>present</a:t>
            </a:r>
          </a:p>
          <a:p>
            <a:pPr marL="0" indent="0">
              <a:buNone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There is no such thing as an autistic </a:t>
            </a:r>
            <a:r>
              <a:rPr lang="en-GB" dirty="0" smtClean="0"/>
              <a:t>behaviour</a:t>
            </a:r>
          </a:p>
          <a:p>
            <a:pPr marL="0" indent="0">
              <a:buNone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If we understand the criteria more fully, we recognise more variants of </a:t>
            </a:r>
            <a:r>
              <a:rPr lang="en-GB" dirty="0" smtClean="0"/>
              <a:t>ASD</a:t>
            </a:r>
          </a:p>
        </p:txBody>
      </p:sp>
      <p:pic>
        <p:nvPicPr>
          <p:cNvPr id="7" name="Content Placeholder 6" descr="PngMedium-Girl-Face-16651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3039878"/>
            <a:ext cx="2273091" cy="175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25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DSM5</a:t>
            </a:r>
            <a:endParaRPr lang="en-GB" dirty="0"/>
          </a:p>
        </p:txBody>
      </p:sp>
      <p:graphicFrame>
        <p:nvGraphicFramePr>
          <p:cNvPr id="4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160534"/>
              </p:ext>
            </p:extLst>
          </p:nvPr>
        </p:nvGraphicFramePr>
        <p:xfrm>
          <a:off x="-108520" y="1268760"/>
          <a:ext cx="8198426" cy="4655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841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73048541"/>
              </p:ext>
            </p:extLst>
          </p:nvPr>
        </p:nvGraphicFramePr>
        <p:xfrm>
          <a:off x="107504" y="476672"/>
          <a:ext cx="820891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724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Outcomes for women with ASD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A </a:t>
            </a:r>
            <a:r>
              <a:rPr lang="en-GB" dirty="0"/>
              <a:t>higher proportion of women (83%) than men (67%) reported having a mental health condition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 Women </a:t>
            </a:r>
            <a:r>
              <a:rPr lang="en-GB" dirty="0" smtClean="0"/>
              <a:t>with ASD appear </a:t>
            </a:r>
            <a:r>
              <a:rPr lang="en-GB" dirty="0"/>
              <a:t>to be more socially </a:t>
            </a:r>
            <a:r>
              <a:rPr lang="en-GB" dirty="0" smtClean="0"/>
              <a:t>isolated</a:t>
            </a:r>
          </a:p>
          <a:p>
            <a:pPr marL="0" indent="0">
              <a:buNone/>
            </a:pPr>
            <a:endParaRPr lang="en-GB" dirty="0" smtClean="0"/>
          </a:p>
          <a:p>
            <a:pPr lvl="1"/>
            <a:r>
              <a:rPr lang="en-GB" sz="2400" dirty="0" smtClean="0"/>
              <a:t>52% stating </a:t>
            </a:r>
            <a:r>
              <a:rPr lang="en-GB" sz="2400" dirty="0"/>
              <a:t>that they were happy with their current level of friendships and social </a:t>
            </a:r>
            <a:r>
              <a:rPr lang="en-GB" sz="2400" dirty="0" smtClean="0"/>
              <a:t>activities</a:t>
            </a:r>
          </a:p>
          <a:p>
            <a:pPr marL="274320" lvl="1" indent="0">
              <a:buNone/>
            </a:pPr>
            <a:endParaRPr lang="en-GB" sz="2400" dirty="0" smtClean="0"/>
          </a:p>
          <a:p>
            <a:pPr lvl="1"/>
            <a:r>
              <a:rPr lang="en-GB" sz="2400" dirty="0" smtClean="0"/>
              <a:t>In </a:t>
            </a:r>
            <a:r>
              <a:rPr lang="en-GB" sz="2400" dirty="0"/>
              <a:t>contrast 67% of men reported they were happy with their </a:t>
            </a:r>
            <a:r>
              <a:rPr lang="en-GB" sz="2400" dirty="0" smtClean="0"/>
              <a:t>social experience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8190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Delayed diagnosis, Under-diagnosis and </a:t>
            </a:r>
            <a:r>
              <a:rPr lang="en-GB" dirty="0" err="1" smtClean="0"/>
              <a:t>mis</a:t>
            </a:r>
            <a:r>
              <a:rPr lang="en-GB" dirty="0" smtClean="0"/>
              <a:t>-diagnosis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0" lvl="1">
              <a:buBlip>
                <a:blip r:embed="rId3"/>
              </a:buBlip>
            </a:pPr>
            <a:r>
              <a:rPr lang="en-GB" sz="2400" dirty="0" smtClean="0"/>
              <a:t> Girls </a:t>
            </a:r>
            <a:r>
              <a:rPr lang="en-GB" sz="2400" dirty="0" smtClean="0"/>
              <a:t>diagnosed on average 2 years later than boys</a:t>
            </a:r>
          </a:p>
          <a:p>
            <a:pPr marL="0" lvl="1" indent="0">
              <a:buNone/>
            </a:pPr>
            <a:endParaRPr lang="en-GB" sz="2400" dirty="0" smtClean="0"/>
          </a:p>
          <a:p>
            <a:pPr marL="182880" lvl="1">
              <a:buBlip>
                <a:blip r:embed="rId3"/>
              </a:buBlip>
            </a:pPr>
            <a:r>
              <a:rPr lang="en-GB" sz="2400" dirty="0" smtClean="0"/>
              <a:t> In </a:t>
            </a:r>
            <a:r>
              <a:rPr lang="en-GB" sz="2400" dirty="0" smtClean="0"/>
              <a:t>children 4 boys:1 girl </a:t>
            </a:r>
            <a:endParaRPr lang="en-GB" sz="2400" dirty="0" smtClean="0"/>
          </a:p>
          <a:p>
            <a:pPr marL="0" lvl="1" indent="0">
              <a:buNone/>
            </a:pPr>
            <a:endParaRPr lang="en-GB" sz="2400" dirty="0" smtClean="0"/>
          </a:p>
          <a:p>
            <a:pPr marL="182880" lvl="1">
              <a:buBlip>
                <a:blip r:embed="rId3"/>
              </a:buBlip>
            </a:pPr>
            <a:r>
              <a:rPr lang="en-GB" sz="2400" dirty="0" smtClean="0"/>
              <a:t> We </a:t>
            </a:r>
            <a:r>
              <a:rPr lang="en-GB" sz="2400" dirty="0" smtClean="0"/>
              <a:t>are probably missing the </a:t>
            </a:r>
            <a:r>
              <a:rPr lang="en-GB" sz="2400" dirty="0" smtClean="0"/>
              <a:t>girls</a:t>
            </a:r>
          </a:p>
          <a:p>
            <a:pPr marL="0" lvl="1" indent="0">
              <a:buNone/>
            </a:pPr>
            <a:endParaRPr lang="en-GB" sz="2400" dirty="0" smtClean="0"/>
          </a:p>
          <a:p>
            <a:pPr marL="182880" lvl="1">
              <a:buBlip>
                <a:blip r:embed="rId3"/>
              </a:buBlip>
            </a:pPr>
            <a:r>
              <a:rPr lang="en-GB" sz="2400" dirty="0" smtClean="0"/>
              <a:t> Gender </a:t>
            </a:r>
            <a:r>
              <a:rPr lang="en-GB" sz="2400" dirty="0" smtClean="0"/>
              <a:t>ratio reduces with age – in adults 2 male: 1 female</a:t>
            </a:r>
          </a:p>
          <a:p>
            <a:pPr marL="0" lvl="1" indent="0">
              <a:buNone/>
            </a:pPr>
            <a:endParaRPr lang="en-GB" sz="2400" dirty="0" smtClean="0"/>
          </a:p>
          <a:p>
            <a:pPr marL="182880" lvl="1">
              <a:buBlip>
                <a:blip r:embed="rId3"/>
              </a:buBlip>
            </a:pPr>
            <a:r>
              <a:rPr lang="en-US" sz="2400" dirty="0" smtClean="0"/>
              <a:t> Some </a:t>
            </a:r>
            <a:r>
              <a:rPr lang="en-US" sz="2400" dirty="0"/>
              <a:t>exceptions</a:t>
            </a:r>
          </a:p>
          <a:p>
            <a:pPr marL="342900" lvl="1" indent="-342900"/>
            <a:r>
              <a:rPr lang="en-US" sz="2400" dirty="0"/>
              <a:t>In Learning Disability the ratio is 1.9:1</a:t>
            </a:r>
          </a:p>
          <a:p>
            <a:pPr marL="342900" lvl="1" indent="-342900"/>
            <a:r>
              <a:rPr lang="en-US" sz="2400" dirty="0"/>
              <a:t>In </a:t>
            </a:r>
            <a:r>
              <a:rPr lang="en-US" sz="2400" dirty="0" smtClean="0"/>
              <a:t>Edinburgh data </a:t>
            </a:r>
            <a:r>
              <a:rPr lang="en-US" sz="2400" dirty="0"/>
              <a:t>showed 2.7:1 diagnosed in 2016</a:t>
            </a:r>
          </a:p>
          <a:p>
            <a:pPr marL="182880" lvl="1">
              <a:buBlip>
                <a:blip r:embed="rId3"/>
              </a:buBlip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24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Clip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 Selective Attention Video Clip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79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Selective attention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3600" dirty="0" smtClean="0"/>
          </a:p>
          <a:p>
            <a:pPr algn="ctr"/>
            <a:endParaRPr lang="en-US" sz="3600" dirty="0"/>
          </a:p>
          <a:p>
            <a:pPr algn="ctr"/>
            <a:r>
              <a:rPr lang="en-US" sz="3600" dirty="0" smtClean="0"/>
              <a:t>We </a:t>
            </a:r>
            <a:r>
              <a:rPr lang="en-US" sz="3600" dirty="0"/>
              <a:t>see what we are looking for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49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Gender differences nature or nurture?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92" y="3368843"/>
            <a:ext cx="4560591" cy="251618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242" y="1882272"/>
            <a:ext cx="4052197" cy="284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7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Autism ACHIEVE Alliance">
      <a:dk1>
        <a:sysClr val="windowText" lastClr="000000"/>
      </a:dk1>
      <a:lt1>
        <a:sysClr val="window" lastClr="FFFFFF"/>
      </a:lt1>
      <a:dk2>
        <a:srgbClr val="D3EBC3"/>
      </a:dk2>
      <a:lt2>
        <a:srgbClr val="BFBFBF"/>
      </a:lt2>
      <a:accent1>
        <a:srgbClr val="7BC34A"/>
      </a:accent1>
      <a:accent2>
        <a:srgbClr val="4F832B"/>
      </a:accent2>
      <a:accent3>
        <a:srgbClr val="A1D47E"/>
      </a:accent3>
      <a:accent4>
        <a:srgbClr val="284216"/>
      </a:accent4>
      <a:accent5>
        <a:srgbClr val="FFFFF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4557</TotalTime>
  <Words>949</Words>
  <Application>Microsoft Office PowerPoint</Application>
  <PresentationFormat>On-screen Show (4:3)</PresentationFormat>
  <Paragraphs>149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Chalkboard</vt:lpstr>
      <vt:lpstr>Clarity</vt:lpstr>
      <vt:lpstr>Autism ACHIEVE Alliance</vt:lpstr>
      <vt:lpstr>Autism is Autism</vt:lpstr>
      <vt:lpstr>DSM5</vt:lpstr>
      <vt:lpstr>PowerPoint Presentation</vt:lpstr>
      <vt:lpstr>Outcomes for women with ASD</vt:lpstr>
      <vt:lpstr>Delayed diagnosis, Under-diagnosis and mis-diagnosis</vt:lpstr>
      <vt:lpstr>Video Clip</vt:lpstr>
      <vt:lpstr>Selective attention</vt:lpstr>
      <vt:lpstr>Gender differences nature or nurture?</vt:lpstr>
      <vt:lpstr>‘Girl’ and ‘Boy’ special interests: Are they intense and persistent?</vt:lpstr>
      <vt:lpstr>PowerPoint Presentation</vt:lpstr>
      <vt:lpstr>Camouflage hypothesis:</vt:lpstr>
      <vt:lpstr>Masking and Camouflaging</vt:lpstr>
      <vt:lpstr>Younger girls</vt:lpstr>
      <vt:lpstr>Younger girls</vt:lpstr>
      <vt:lpstr>Older girls</vt:lpstr>
      <vt:lpstr>Older girls</vt:lpstr>
      <vt:lpstr>Finally</vt:lpstr>
    </vt:vector>
  </TitlesOfParts>
  <Company>Queen Margaret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TJohnson</dc:creator>
  <cp:lastModifiedBy>mrutherford</cp:lastModifiedBy>
  <cp:revision>525</cp:revision>
  <cp:lastPrinted>2013-02-15T15:57:57Z</cp:lastPrinted>
  <dcterms:created xsi:type="dcterms:W3CDTF">2012-08-15T11:11:05Z</dcterms:created>
  <dcterms:modified xsi:type="dcterms:W3CDTF">2019-06-24T10:45:45Z</dcterms:modified>
</cp:coreProperties>
</file>