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6"/>
  </p:notesMasterIdLst>
  <p:handoutMasterIdLst>
    <p:handoutMasterId r:id="rId27"/>
  </p:handoutMasterIdLst>
  <p:sldIdLst>
    <p:sldId id="298" r:id="rId2"/>
    <p:sldId id="319" r:id="rId3"/>
    <p:sldId id="299" r:id="rId4"/>
    <p:sldId id="344" r:id="rId5"/>
    <p:sldId id="317" r:id="rId6"/>
    <p:sldId id="336" r:id="rId7"/>
    <p:sldId id="346" r:id="rId8"/>
    <p:sldId id="340" r:id="rId9"/>
    <p:sldId id="342" r:id="rId10"/>
    <p:sldId id="347" r:id="rId11"/>
    <p:sldId id="348" r:id="rId12"/>
    <p:sldId id="349" r:id="rId13"/>
    <p:sldId id="350" r:id="rId14"/>
    <p:sldId id="351" r:id="rId15"/>
    <p:sldId id="362" r:id="rId16"/>
    <p:sldId id="353" r:id="rId17"/>
    <p:sldId id="354" r:id="rId18"/>
    <p:sldId id="355" r:id="rId19"/>
    <p:sldId id="356" r:id="rId20"/>
    <p:sldId id="357" r:id="rId21"/>
    <p:sldId id="358" r:id="rId22"/>
    <p:sldId id="359" r:id="rId23"/>
    <p:sldId id="360" r:id="rId24"/>
    <p:sldId id="361" r:id="rId2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85612000-D27E-4486-BD6E-1EEBBBB4A515}">
          <p14:sldIdLst>
            <p14:sldId id="298"/>
            <p14:sldId id="319"/>
            <p14:sldId id="299"/>
            <p14:sldId id="344"/>
            <p14:sldId id="317"/>
            <p14:sldId id="336"/>
            <p14:sldId id="346"/>
            <p14:sldId id="340"/>
            <p14:sldId id="342"/>
            <p14:sldId id="347"/>
            <p14:sldId id="348"/>
            <p14:sldId id="349"/>
            <p14:sldId id="350"/>
            <p14:sldId id="351"/>
            <p14:sldId id="362"/>
            <p14:sldId id="353"/>
            <p14:sldId id="354"/>
            <p14:sldId id="355"/>
            <p14:sldId id="356"/>
            <p14:sldId id="357"/>
            <p14:sldId id="358"/>
            <p14:sldId id="359"/>
            <p14:sldId id="360"/>
            <p14:sldId id="3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Johnson" initials="T" lastIdx="7" clrIdx="0"/>
  <p:cmAuthor id="1" name="ccatchpole" initials="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3" autoAdjust="0"/>
    <p:restoredTop sz="66125" autoAdjust="0"/>
  </p:normalViewPr>
  <p:slideViewPr>
    <p:cSldViewPr>
      <p:cViewPr varScale="1">
        <p:scale>
          <a:sx n="71" d="100"/>
          <a:sy n="71" d="100"/>
        </p:scale>
        <p:origin x="1302" y="6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2124" y="-114"/>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BB2B4D-F0EA-454A-86BE-75BF6DD4414E}"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1F915B0A-55A2-4721-94FB-C0DFB0C182BC}">
      <dgm:prSet custT="1"/>
      <dgm:spPr/>
      <dgm:t>
        <a:bodyPr/>
        <a:lstStyle/>
        <a:p>
          <a:r>
            <a:rPr lang="en-GB" sz="2200" b="0" dirty="0" smtClean="0"/>
            <a:t>A. Deficits in use or understanding of social communication and social interaction in multiple contexts, not accounted for by general developmental delays, and manifest by all 3 of the following:</a:t>
          </a:r>
          <a:r>
            <a:rPr lang="en-GB" sz="2200" b="1" dirty="0" smtClean="0"/>
            <a:t> </a:t>
          </a:r>
          <a:r>
            <a:rPr lang="en-GB" sz="1900" dirty="0" smtClean="0"/>
            <a:t>	</a:t>
          </a:r>
        </a:p>
      </dgm:t>
    </dgm:pt>
    <dgm:pt modelId="{E18B0BD6-36EC-400E-8794-43912A2F322A}" type="parTrans" cxnId="{B8940632-814D-4A3C-84BE-7EED56C0DEDF}">
      <dgm:prSet/>
      <dgm:spPr/>
      <dgm:t>
        <a:bodyPr/>
        <a:lstStyle/>
        <a:p>
          <a:endParaRPr lang="en-US"/>
        </a:p>
      </dgm:t>
    </dgm:pt>
    <dgm:pt modelId="{A2F3513E-2EFE-4142-BA23-E1E29D468DDD}" type="sibTrans" cxnId="{B8940632-814D-4A3C-84BE-7EED56C0DEDF}">
      <dgm:prSet/>
      <dgm:spPr/>
      <dgm:t>
        <a:bodyPr/>
        <a:lstStyle/>
        <a:p>
          <a:endParaRPr lang="en-US"/>
        </a:p>
      </dgm:t>
    </dgm:pt>
    <dgm:pt modelId="{4E897CA0-2C81-4F70-B859-106E8A54DA0F}" type="pres">
      <dgm:prSet presAssocID="{ABBB2B4D-F0EA-454A-86BE-75BF6DD4414E}" presName="Name0" presStyleCnt="0">
        <dgm:presLayoutVars>
          <dgm:chMax val="7"/>
          <dgm:resizeHandles val="exact"/>
        </dgm:presLayoutVars>
      </dgm:prSet>
      <dgm:spPr/>
      <dgm:t>
        <a:bodyPr/>
        <a:lstStyle/>
        <a:p>
          <a:endParaRPr lang="en-US"/>
        </a:p>
      </dgm:t>
    </dgm:pt>
    <dgm:pt modelId="{CDDBEA4A-CD1A-4248-85CD-81B8A8762B01}" type="pres">
      <dgm:prSet presAssocID="{ABBB2B4D-F0EA-454A-86BE-75BF6DD4414E}" presName="comp1" presStyleCnt="0"/>
      <dgm:spPr/>
    </dgm:pt>
    <dgm:pt modelId="{4F002C1F-943F-4F4E-9198-BF4F396EDD7F}" type="pres">
      <dgm:prSet presAssocID="{ABBB2B4D-F0EA-454A-86BE-75BF6DD4414E}" presName="circle1" presStyleLbl="node1" presStyleIdx="0" presStyleCnt="1"/>
      <dgm:spPr/>
      <dgm:t>
        <a:bodyPr/>
        <a:lstStyle/>
        <a:p>
          <a:endParaRPr lang="en-US"/>
        </a:p>
      </dgm:t>
    </dgm:pt>
    <dgm:pt modelId="{C26766D2-B367-4408-B0BF-7BD12F11D74C}" type="pres">
      <dgm:prSet presAssocID="{ABBB2B4D-F0EA-454A-86BE-75BF6DD4414E}" presName="c1text" presStyleLbl="node1" presStyleIdx="0" presStyleCnt="1">
        <dgm:presLayoutVars>
          <dgm:bulletEnabled val="1"/>
        </dgm:presLayoutVars>
      </dgm:prSet>
      <dgm:spPr/>
      <dgm:t>
        <a:bodyPr/>
        <a:lstStyle/>
        <a:p>
          <a:endParaRPr lang="en-US"/>
        </a:p>
      </dgm:t>
    </dgm:pt>
  </dgm:ptLst>
  <dgm:cxnLst>
    <dgm:cxn modelId="{B8940632-814D-4A3C-84BE-7EED56C0DEDF}" srcId="{ABBB2B4D-F0EA-454A-86BE-75BF6DD4414E}" destId="{1F915B0A-55A2-4721-94FB-C0DFB0C182BC}" srcOrd="0" destOrd="0" parTransId="{E18B0BD6-36EC-400E-8794-43912A2F322A}" sibTransId="{A2F3513E-2EFE-4142-BA23-E1E29D468DDD}"/>
    <dgm:cxn modelId="{53E3AEA4-6A92-4E43-8635-745BD578FB32}" type="presOf" srcId="{ABBB2B4D-F0EA-454A-86BE-75BF6DD4414E}" destId="{4E897CA0-2C81-4F70-B859-106E8A54DA0F}" srcOrd="0" destOrd="0" presId="urn:microsoft.com/office/officeart/2005/8/layout/venn2"/>
    <dgm:cxn modelId="{6BE9EA9B-79F0-42EC-BAF7-531CAD48E0FB}" type="presOf" srcId="{1F915B0A-55A2-4721-94FB-C0DFB0C182BC}" destId="{C26766D2-B367-4408-B0BF-7BD12F11D74C}" srcOrd="1" destOrd="0" presId="urn:microsoft.com/office/officeart/2005/8/layout/venn2"/>
    <dgm:cxn modelId="{2078202F-414D-4F42-97DF-0AC34C7318E6}" type="presOf" srcId="{1F915B0A-55A2-4721-94FB-C0DFB0C182BC}" destId="{4F002C1F-943F-4F4E-9198-BF4F396EDD7F}" srcOrd="0" destOrd="0" presId="urn:microsoft.com/office/officeart/2005/8/layout/venn2"/>
    <dgm:cxn modelId="{4005F748-5F7C-4556-A1BF-468E036D6875}" type="presParOf" srcId="{4E897CA0-2C81-4F70-B859-106E8A54DA0F}" destId="{CDDBEA4A-CD1A-4248-85CD-81B8A8762B01}" srcOrd="0" destOrd="0" presId="urn:microsoft.com/office/officeart/2005/8/layout/venn2"/>
    <dgm:cxn modelId="{C78BFA34-3446-4F3A-B25A-7970609FB7BE}" type="presParOf" srcId="{CDDBEA4A-CD1A-4248-85CD-81B8A8762B01}" destId="{4F002C1F-943F-4F4E-9198-BF4F396EDD7F}" srcOrd="0" destOrd="0" presId="urn:microsoft.com/office/officeart/2005/8/layout/venn2"/>
    <dgm:cxn modelId="{FFFD5D45-E6EF-4581-BEE7-CDC78964C1FF}" type="presParOf" srcId="{CDDBEA4A-CD1A-4248-85CD-81B8A8762B01}" destId="{C26766D2-B367-4408-B0BF-7BD12F11D74C}"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BB2B4D-F0EA-454A-86BE-75BF6DD4414E}"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1F915B0A-55A2-4721-94FB-C0DFB0C182BC}">
      <dgm:prSet/>
      <dgm:spPr/>
      <dgm:t>
        <a:bodyPr/>
        <a:lstStyle/>
        <a:p>
          <a:r>
            <a:rPr lang="en-GB" b="0" dirty="0" smtClean="0"/>
            <a:t>B. Restricted, repetitive patterns of behaviour, interests, or activities as manifested by 2 of the following: 	</a:t>
          </a:r>
        </a:p>
      </dgm:t>
    </dgm:pt>
    <dgm:pt modelId="{E18B0BD6-36EC-400E-8794-43912A2F322A}" type="parTrans" cxnId="{B8940632-814D-4A3C-84BE-7EED56C0DEDF}">
      <dgm:prSet/>
      <dgm:spPr/>
      <dgm:t>
        <a:bodyPr/>
        <a:lstStyle/>
        <a:p>
          <a:endParaRPr lang="en-US"/>
        </a:p>
      </dgm:t>
    </dgm:pt>
    <dgm:pt modelId="{A2F3513E-2EFE-4142-BA23-E1E29D468DDD}" type="sibTrans" cxnId="{B8940632-814D-4A3C-84BE-7EED56C0DEDF}">
      <dgm:prSet/>
      <dgm:spPr/>
      <dgm:t>
        <a:bodyPr/>
        <a:lstStyle/>
        <a:p>
          <a:endParaRPr lang="en-US"/>
        </a:p>
      </dgm:t>
    </dgm:pt>
    <dgm:pt modelId="{4E897CA0-2C81-4F70-B859-106E8A54DA0F}" type="pres">
      <dgm:prSet presAssocID="{ABBB2B4D-F0EA-454A-86BE-75BF6DD4414E}" presName="Name0" presStyleCnt="0">
        <dgm:presLayoutVars>
          <dgm:chMax val="7"/>
          <dgm:resizeHandles val="exact"/>
        </dgm:presLayoutVars>
      </dgm:prSet>
      <dgm:spPr/>
      <dgm:t>
        <a:bodyPr/>
        <a:lstStyle/>
        <a:p>
          <a:endParaRPr lang="en-US"/>
        </a:p>
      </dgm:t>
    </dgm:pt>
    <dgm:pt modelId="{CDDBEA4A-CD1A-4248-85CD-81B8A8762B01}" type="pres">
      <dgm:prSet presAssocID="{ABBB2B4D-F0EA-454A-86BE-75BF6DD4414E}" presName="comp1" presStyleCnt="0"/>
      <dgm:spPr/>
    </dgm:pt>
    <dgm:pt modelId="{4F002C1F-943F-4F4E-9198-BF4F396EDD7F}" type="pres">
      <dgm:prSet presAssocID="{ABBB2B4D-F0EA-454A-86BE-75BF6DD4414E}" presName="circle1" presStyleLbl="node1" presStyleIdx="0" presStyleCnt="1"/>
      <dgm:spPr/>
      <dgm:t>
        <a:bodyPr/>
        <a:lstStyle/>
        <a:p>
          <a:endParaRPr lang="en-US"/>
        </a:p>
      </dgm:t>
    </dgm:pt>
    <dgm:pt modelId="{C26766D2-B367-4408-B0BF-7BD12F11D74C}" type="pres">
      <dgm:prSet presAssocID="{ABBB2B4D-F0EA-454A-86BE-75BF6DD4414E}" presName="c1text" presStyleLbl="node1" presStyleIdx="0" presStyleCnt="1">
        <dgm:presLayoutVars>
          <dgm:bulletEnabled val="1"/>
        </dgm:presLayoutVars>
      </dgm:prSet>
      <dgm:spPr/>
      <dgm:t>
        <a:bodyPr/>
        <a:lstStyle/>
        <a:p>
          <a:endParaRPr lang="en-US"/>
        </a:p>
      </dgm:t>
    </dgm:pt>
  </dgm:ptLst>
  <dgm:cxnLst>
    <dgm:cxn modelId="{B8940632-814D-4A3C-84BE-7EED56C0DEDF}" srcId="{ABBB2B4D-F0EA-454A-86BE-75BF6DD4414E}" destId="{1F915B0A-55A2-4721-94FB-C0DFB0C182BC}" srcOrd="0" destOrd="0" parTransId="{E18B0BD6-36EC-400E-8794-43912A2F322A}" sibTransId="{A2F3513E-2EFE-4142-BA23-E1E29D468DDD}"/>
    <dgm:cxn modelId="{53E3AEA4-6A92-4E43-8635-745BD578FB32}" type="presOf" srcId="{ABBB2B4D-F0EA-454A-86BE-75BF6DD4414E}" destId="{4E897CA0-2C81-4F70-B859-106E8A54DA0F}" srcOrd="0" destOrd="0" presId="urn:microsoft.com/office/officeart/2005/8/layout/venn2"/>
    <dgm:cxn modelId="{6BE9EA9B-79F0-42EC-BAF7-531CAD48E0FB}" type="presOf" srcId="{1F915B0A-55A2-4721-94FB-C0DFB0C182BC}" destId="{C26766D2-B367-4408-B0BF-7BD12F11D74C}" srcOrd="1" destOrd="0" presId="urn:microsoft.com/office/officeart/2005/8/layout/venn2"/>
    <dgm:cxn modelId="{2078202F-414D-4F42-97DF-0AC34C7318E6}" type="presOf" srcId="{1F915B0A-55A2-4721-94FB-C0DFB0C182BC}" destId="{4F002C1F-943F-4F4E-9198-BF4F396EDD7F}" srcOrd="0" destOrd="0" presId="urn:microsoft.com/office/officeart/2005/8/layout/venn2"/>
    <dgm:cxn modelId="{4005F748-5F7C-4556-A1BF-468E036D6875}" type="presParOf" srcId="{4E897CA0-2C81-4F70-B859-106E8A54DA0F}" destId="{CDDBEA4A-CD1A-4248-85CD-81B8A8762B01}" srcOrd="0" destOrd="0" presId="urn:microsoft.com/office/officeart/2005/8/layout/venn2"/>
    <dgm:cxn modelId="{C78BFA34-3446-4F3A-B25A-7970609FB7BE}" type="presParOf" srcId="{CDDBEA4A-CD1A-4248-85CD-81B8A8762B01}" destId="{4F002C1F-943F-4F4E-9198-BF4F396EDD7F}" srcOrd="0" destOrd="0" presId="urn:microsoft.com/office/officeart/2005/8/layout/venn2"/>
    <dgm:cxn modelId="{FFFD5D45-E6EF-4581-BEE7-CDC78964C1FF}" type="presParOf" srcId="{CDDBEA4A-CD1A-4248-85CD-81B8A8762B01}" destId="{C26766D2-B367-4408-B0BF-7BD12F11D74C}"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02C1F-943F-4F4E-9198-BF4F396EDD7F}">
      <dsp:nvSpPr>
        <dsp:cNvPr id="0" name=""/>
        <dsp:cNvSpPr/>
      </dsp:nvSpPr>
      <dsp:spPr>
        <a:xfrm>
          <a:off x="1676399" y="0"/>
          <a:ext cx="4876800" cy="4876800"/>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lvl="0" algn="ctr" defTabSz="977900">
            <a:lnSpc>
              <a:spcPct val="90000"/>
            </a:lnSpc>
            <a:spcBef>
              <a:spcPct val="0"/>
            </a:spcBef>
            <a:spcAft>
              <a:spcPct val="35000"/>
            </a:spcAft>
          </a:pPr>
          <a:r>
            <a:rPr lang="en-GB" sz="2200" b="0" kern="1200" dirty="0" smtClean="0"/>
            <a:t>A. Deficits in use or understanding of social communication and social interaction in multiple contexts, not accounted for by general developmental delays, and manifest by all 3 of the following:</a:t>
          </a:r>
          <a:r>
            <a:rPr lang="en-GB" sz="2200" b="1" kern="1200" dirty="0" smtClean="0"/>
            <a:t> </a:t>
          </a:r>
          <a:r>
            <a:rPr lang="en-GB" sz="1900" kern="1200" dirty="0" smtClean="0"/>
            <a:t>	</a:t>
          </a:r>
        </a:p>
      </dsp:txBody>
      <dsp:txXfrm>
        <a:off x="2390590" y="1219200"/>
        <a:ext cx="3448418" cy="2438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002C1F-943F-4F4E-9198-BF4F396EDD7F}">
      <dsp:nvSpPr>
        <dsp:cNvPr id="0" name=""/>
        <dsp:cNvSpPr/>
      </dsp:nvSpPr>
      <dsp:spPr>
        <a:xfrm>
          <a:off x="1676399" y="0"/>
          <a:ext cx="4876800" cy="4876800"/>
        </a:xfrm>
        <a:prstGeom prst="ellipse">
          <a:avLst/>
        </a:prstGeom>
        <a:solidFill>
          <a:schemeClr val="accent1">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GB" sz="2600" b="0" kern="1200" dirty="0" smtClean="0"/>
            <a:t>B. Restricted, repetitive patterns of behaviour, interests, or activities as manifested by 2 of the following: 	</a:t>
          </a:r>
        </a:p>
      </dsp:txBody>
      <dsp:txXfrm>
        <a:off x="2390590" y="1219200"/>
        <a:ext cx="3448418" cy="2438400"/>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BBFB5FD-E51E-41D7-B3CD-7BBCE933A22C}" type="datetimeFigureOut">
              <a:rPr lang="en-GB" smtClean="0"/>
              <a:pPr/>
              <a:t>24/06/2019</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B6423074-67AE-4022-8A5B-5A0B2E6E36B2}" type="slidenum">
              <a:rPr lang="en-GB" smtClean="0"/>
              <a:pPr/>
              <a:t>‹#›</a:t>
            </a:fld>
            <a:endParaRPr lang="en-GB"/>
          </a:p>
        </p:txBody>
      </p:sp>
    </p:spTree>
    <p:extLst>
      <p:ext uri="{BB962C8B-B14F-4D97-AF65-F5344CB8AC3E}">
        <p14:creationId xmlns:p14="http://schemas.microsoft.com/office/powerpoint/2010/main" val="227562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726D365-67FB-4F34-83ED-8BA8F4EA68CD}" type="datetimeFigureOut">
              <a:rPr lang="en-GB" smtClean="0"/>
              <a:pPr/>
              <a:t>24/06/2019</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ACB90D98-8CA1-4707-A39D-7DECF82E95AC}" type="slidenum">
              <a:rPr lang="en-GB" smtClean="0"/>
              <a:pPr/>
              <a:t>‹#›</a:t>
            </a:fld>
            <a:endParaRPr lang="en-GB"/>
          </a:p>
        </p:txBody>
      </p:sp>
    </p:spTree>
    <p:extLst>
      <p:ext uri="{BB962C8B-B14F-4D97-AF65-F5344CB8AC3E}">
        <p14:creationId xmlns:p14="http://schemas.microsoft.com/office/powerpoint/2010/main" val="877270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Session 5: 1.30-2.15</a:t>
            </a:r>
          </a:p>
        </p:txBody>
      </p:sp>
      <p:sp>
        <p:nvSpPr>
          <p:cNvPr id="4" name="Slide Number Placeholder 3"/>
          <p:cNvSpPr>
            <a:spLocks noGrp="1"/>
          </p:cNvSpPr>
          <p:nvPr>
            <p:ph type="sldNum" sz="quarter" idx="10"/>
          </p:nvPr>
        </p:nvSpPr>
        <p:spPr/>
        <p:txBody>
          <a:bodyPr/>
          <a:lstStyle/>
          <a:p>
            <a:fld id="{ACB90D98-8CA1-4707-A39D-7DECF82E95AC}"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2063274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10</a:t>
            </a:fld>
            <a:endParaRPr lang="en-GB"/>
          </a:p>
        </p:txBody>
      </p:sp>
    </p:spTree>
    <p:extLst>
      <p:ext uri="{BB962C8B-B14F-4D97-AF65-F5344CB8AC3E}">
        <p14:creationId xmlns:p14="http://schemas.microsoft.com/office/powerpoint/2010/main" val="1105754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12</a:t>
            </a:fld>
            <a:endParaRPr lang="en-GB"/>
          </a:p>
        </p:txBody>
      </p:sp>
    </p:spTree>
    <p:extLst>
      <p:ext uri="{BB962C8B-B14F-4D97-AF65-F5344CB8AC3E}">
        <p14:creationId xmlns:p14="http://schemas.microsoft.com/office/powerpoint/2010/main" val="434641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13</a:t>
            </a:fld>
            <a:endParaRPr lang="en-GB"/>
          </a:p>
        </p:txBody>
      </p:sp>
    </p:spTree>
    <p:extLst>
      <p:ext uri="{BB962C8B-B14F-4D97-AF65-F5344CB8AC3E}">
        <p14:creationId xmlns:p14="http://schemas.microsoft.com/office/powerpoint/2010/main" val="843300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14</a:t>
            </a:fld>
            <a:endParaRPr lang="en-GB"/>
          </a:p>
        </p:txBody>
      </p:sp>
    </p:spTree>
    <p:extLst>
      <p:ext uri="{BB962C8B-B14F-4D97-AF65-F5344CB8AC3E}">
        <p14:creationId xmlns:p14="http://schemas.microsoft.com/office/powerpoint/2010/main" val="1835747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15</a:t>
            </a:fld>
            <a:endParaRPr lang="en-GB"/>
          </a:p>
        </p:txBody>
      </p:sp>
    </p:spTree>
    <p:extLst>
      <p:ext uri="{BB962C8B-B14F-4D97-AF65-F5344CB8AC3E}">
        <p14:creationId xmlns:p14="http://schemas.microsoft.com/office/powerpoint/2010/main" val="4274164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16</a:t>
            </a:fld>
            <a:endParaRPr lang="en-GB"/>
          </a:p>
        </p:txBody>
      </p:sp>
    </p:spTree>
    <p:extLst>
      <p:ext uri="{BB962C8B-B14F-4D97-AF65-F5344CB8AC3E}">
        <p14:creationId xmlns:p14="http://schemas.microsoft.com/office/powerpoint/2010/main" val="28032413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17</a:t>
            </a:fld>
            <a:endParaRPr lang="en-GB"/>
          </a:p>
        </p:txBody>
      </p:sp>
    </p:spTree>
    <p:extLst>
      <p:ext uri="{BB962C8B-B14F-4D97-AF65-F5344CB8AC3E}">
        <p14:creationId xmlns:p14="http://schemas.microsoft.com/office/powerpoint/2010/main" val="11676998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19</a:t>
            </a:fld>
            <a:endParaRPr lang="en-GB"/>
          </a:p>
        </p:txBody>
      </p:sp>
    </p:spTree>
    <p:extLst>
      <p:ext uri="{BB962C8B-B14F-4D97-AF65-F5344CB8AC3E}">
        <p14:creationId xmlns:p14="http://schemas.microsoft.com/office/powerpoint/2010/main" val="2791397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21</a:t>
            </a:fld>
            <a:endParaRPr lang="en-GB"/>
          </a:p>
        </p:txBody>
      </p:sp>
    </p:spTree>
    <p:extLst>
      <p:ext uri="{BB962C8B-B14F-4D97-AF65-F5344CB8AC3E}">
        <p14:creationId xmlns:p14="http://schemas.microsoft.com/office/powerpoint/2010/main" val="1101451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CB90D98-8CA1-4707-A39D-7DECF82E95AC}" type="slidenum">
              <a:rPr lang="en-GB" smtClean="0"/>
              <a:pPr/>
              <a:t>23</a:t>
            </a:fld>
            <a:endParaRPr lang="en-GB"/>
          </a:p>
        </p:txBody>
      </p:sp>
    </p:spTree>
    <p:extLst>
      <p:ext uri="{BB962C8B-B14F-4D97-AF65-F5344CB8AC3E}">
        <p14:creationId xmlns:p14="http://schemas.microsoft.com/office/powerpoint/2010/main" val="4278500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we gather this information as part of developmental assessment for children about whom ASD has been raised as a concern,</a:t>
            </a:r>
            <a:r>
              <a:rPr lang="en-GB" baseline="0" dirty="0" smtClean="0"/>
              <a:t> we are beginning to collect the information required to make a diagnosis.</a:t>
            </a:r>
          </a:p>
          <a:p>
            <a:r>
              <a:rPr lang="en-GB" baseline="0" dirty="0" smtClean="0"/>
              <a:t>The alternative is a general history with key questions missing, leading to a need to repeat developmental history.  Parents don’t appreciate going over same ground several times, slows process</a:t>
            </a:r>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2</a:t>
            </a:fld>
            <a:endParaRPr lang="en-GB"/>
          </a:p>
        </p:txBody>
      </p:sp>
    </p:spTree>
    <p:extLst>
      <p:ext uri="{BB962C8B-B14F-4D97-AF65-F5344CB8AC3E}">
        <p14:creationId xmlns:p14="http://schemas.microsoft.com/office/powerpoint/2010/main" val="40755626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24</a:t>
            </a:fld>
            <a:endParaRPr lang="en-GB"/>
          </a:p>
        </p:txBody>
      </p:sp>
    </p:spTree>
    <p:extLst>
      <p:ext uri="{BB962C8B-B14F-4D97-AF65-F5344CB8AC3E}">
        <p14:creationId xmlns:p14="http://schemas.microsoft.com/office/powerpoint/2010/main" val="1468726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385360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4</a:t>
            </a:fld>
            <a:endParaRPr lang="en-GB"/>
          </a:p>
        </p:txBody>
      </p:sp>
    </p:spTree>
    <p:extLst>
      <p:ext uri="{BB962C8B-B14F-4D97-AF65-F5344CB8AC3E}">
        <p14:creationId xmlns:p14="http://schemas.microsoft.com/office/powerpoint/2010/main" val="2271392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792A24F1-B565-4B18-98AE-37F15A7EC712}" type="slidenum">
              <a:rPr lang="en-GB" smtClean="0"/>
              <a:t>5</a:t>
            </a:fld>
            <a:endParaRPr lang="en-GB"/>
          </a:p>
        </p:txBody>
      </p:sp>
    </p:spTree>
    <p:extLst>
      <p:ext uri="{BB962C8B-B14F-4D97-AF65-F5344CB8AC3E}">
        <p14:creationId xmlns:p14="http://schemas.microsoft.com/office/powerpoint/2010/main" val="17709398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792A24F1-B565-4B18-98AE-37F15A7EC712}" type="slidenum">
              <a:rPr lang="en-GB" smtClean="0"/>
              <a:t>6</a:t>
            </a:fld>
            <a:endParaRPr lang="en-GB"/>
          </a:p>
        </p:txBody>
      </p:sp>
    </p:spTree>
    <p:extLst>
      <p:ext uri="{BB962C8B-B14F-4D97-AF65-F5344CB8AC3E}">
        <p14:creationId xmlns:p14="http://schemas.microsoft.com/office/powerpoint/2010/main" val="2706928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7</a:t>
            </a:fld>
            <a:endParaRPr lang="en-GB"/>
          </a:p>
        </p:txBody>
      </p:sp>
    </p:spTree>
    <p:extLst>
      <p:ext uri="{BB962C8B-B14F-4D97-AF65-F5344CB8AC3E}">
        <p14:creationId xmlns:p14="http://schemas.microsoft.com/office/powerpoint/2010/main" val="3279015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8</a:t>
            </a:fld>
            <a:endParaRPr lang="en-GB"/>
          </a:p>
        </p:txBody>
      </p:sp>
    </p:spTree>
    <p:extLst>
      <p:ext uri="{BB962C8B-B14F-4D97-AF65-F5344CB8AC3E}">
        <p14:creationId xmlns:p14="http://schemas.microsoft.com/office/powerpoint/2010/main" val="2029902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B90D98-8CA1-4707-A39D-7DECF82E95AC}" type="slidenum">
              <a:rPr lang="en-GB" smtClean="0"/>
              <a:pPr/>
              <a:t>9</a:t>
            </a:fld>
            <a:endParaRPr lang="en-GB"/>
          </a:p>
        </p:txBody>
      </p:sp>
    </p:spTree>
    <p:extLst>
      <p:ext uri="{BB962C8B-B14F-4D97-AF65-F5344CB8AC3E}">
        <p14:creationId xmlns:p14="http://schemas.microsoft.com/office/powerpoint/2010/main" val="444989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371600"/>
            <a:ext cx="7848600" cy="1927225"/>
          </a:xfrm>
        </p:spPr>
        <p:txBody>
          <a:bodyPr anchor="b">
            <a:noAutofit/>
          </a:bodyPr>
          <a:lstStyle>
            <a:lvl1pPr>
              <a:defRPr sz="5400" cap="none" baseline="0">
                <a:solidFill>
                  <a:schemeClr val="accent4">
                    <a:lumMod val="90000"/>
                    <a:lumOff val="10000"/>
                  </a:schemeClr>
                </a:solidFill>
                <a:latin typeface="Calibri" pitchFamily="34" charset="0"/>
                <a:cs typeface="Calibri"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8" name="Straight Connector 7"/>
          <p:cNvCxnSpPr/>
          <p:nvPr/>
        </p:nvCxnSpPr>
        <p:spPr>
          <a:xfrm>
            <a:off x="685800" y="3398520"/>
            <a:ext cx="7848600" cy="158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A225FD-4DD2-4626-89FC-7571FF4F0CE0}" type="datetimeFigureOut">
              <a:rPr lang="en-US" smtClean="0"/>
              <a:pPr/>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E3E96-CA93-441D-A1FF-022B624B5E99}"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A225FD-4DD2-4626-89FC-7571FF4F0CE0}" type="datetimeFigureOut">
              <a:rPr lang="en-US" smtClean="0"/>
              <a:pPr/>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E3E96-CA93-441D-A1FF-022B624B5E9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4">
                    <a:lumMod val="90000"/>
                    <a:lumOff val="10000"/>
                  </a:schemeClr>
                </a:solidFill>
                <a:latin typeface="Calibri" pitchFamily="34" charset="0"/>
                <a:cs typeface="Calibri" pitchFamily="34" charset="0"/>
              </a:defRPr>
            </a:lvl1pPr>
          </a:lstStyle>
          <a:p>
            <a:r>
              <a:rPr lang="en-US" smtClean="0"/>
              <a:t>Click to edit Master title style</a:t>
            </a:r>
            <a:endParaRPr lang="en-US"/>
          </a:p>
        </p:txBody>
      </p:sp>
      <p:sp>
        <p:nvSpPr>
          <p:cNvPr id="3" name="Content Placeholder 2"/>
          <p:cNvSpPr>
            <a:spLocks noGrp="1"/>
          </p:cNvSpPr>
          <p:nvPr>
            <p:ph idx="1" hasCustomPrompt="1"/>
          </p:nvPr>
        </p:nvSpPr>
        <p:spPr/>
        <p:txBody>
          <a:bodyPr/>
          <a:lstStyle>
            <a:lvl1pPr marL="182880" indent="-182880">
              <a:buFontTx/>
              <a:buBlip>
                <a:blip r:embed="rId2"/>
              </a:buBlip>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5A225FD-4DD2-4626-89FC-7571FF4F0CE0}" type="datetimeFigureOut">
              <a:rPr lang="en-US" smtClean="0"/>
              <a:pPr/>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E3E96-CA93-441D-A1FF-022B624B5E99}" type="slidenum">
              <a:rPr lang="en-US" smtClean="0"/>
              <a:pPr/>
              <a:t>‹#›</a:t>
            </a:fld>
            <a:endParaRPr lang="en-US"/>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31720" y="600184"/>
            <a:ext cx="1249297" cy="864096"/>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A225FD-4DD2-4626-89FC-7571FF4F0CE0}" type="datetimeFigureOut">
              <a:rPr lang="en-US" smtClean="0"/>
              <a:pPr/>
              <a:t>6/24/2019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2E3E96-CA93-441D-A1FF-022B624B5E99}"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chemeClr val="accent4">
                    <a:lumMod val="90000"/>
                    <a:lumOff val="10000"/>
                  </a:schemeClr>
                </a:solidFill>
                <a:latin typeface="Calibri" pitchFamily="34" charset="0"/>
                <a:cs typeface="Calibri" pitchFamily="34" charset="0"/>
              </a:defRPr>
            </a:lvl1pPr>
          </a:lstStyle>
          <a:p>
            <a:r>
              <a:rPr lang="en-US" smtClean="0"/>
              <a:t>Click to edit Master title style</a:t>
            </a:r>
            <a:endParaRPr lang="en-US"/>
          </a:p>
        </p:txBody>
      </p:sp>
      <p:sp>
        <p:nvSpPr>
          <p:cNvPr id="3" name="Content Placeholder 2"/>
          <p:cNvSpPr>
            <a:spLocks noGrp="1"/>
          </p:cNvSpPr>
          <p:nvPr>
            <p:ph sz="half" idx="1" hasCustomPrompt="1"/>
          </p:nvPr>
        </p:nvSpPr>
        <p:spPr>
          <a:xfrm>
            <a:off x="457200" y="1673352"/>
            <a:ext cx="4038600" cy="4718304"/>
          </a:xfrm>
        </p:spPr>
        <p:txBody>
          <a:bodyPr/>
          <a:lstStyle>
            <a:lvl1pPr marL="182880" indent="-182880">
              <a:buFontTx/>
              <a:buBlip>
                <a:blip r:embed="rId2"/>
              </a:buBlip>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vl6pPr>
              <a:defRPr sz="1800"/>
            </a:lvl6pPr>
            <a:lvl7pPr>
              <a:defRPr sz="1800"/>
            </a:lvl7pPr>
            <a:lvl8pPr>
              <a:defRPr sz="1800"/>
            </a:lvl8pPr>
            <a:lvl9pPr>
              <a:defRPr sz="1800"/>
            </a:lvl9p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hasCustomPrompt="1"/>
          </p:nvPr>
        </p:nvSpPr>
        <p:spPr>
          <a:xfrm>
            <a:off x="4648200" y="1673352"/>
            <a:ext cx="4038600" cy="4718304"/>
          </a:xfrm>
        </p:spPr>
        <p:txBody>
          <a:bodyPr/>
          <a:lstStyle>
            <a:lvl1pPr marL="182880" indent="-182880">
              <a:buFontTx/>
              <a:buBlip>
                <a:blip r:embed="rId2"/>
              </a:buBlip>
              <a:defRPr sz="2800">
                <a:latin typeface="Calibri" pitchFamily="34" charset="0"/>
                <a:cs typeface="Calibri" pitchFamily="34" charset="0"/>
              </a:defRPr>
            </a:lvl1pPr>
            <a:lvl2pPr>
              <a:defRPr sz="2400">
                <a:latin typeface="Calibri" pitchFamily="34" charset="0"/>
                <a:cs typeface="Calibri" pitchFamily="34" charset="0"/>
              </a:defRPr>
            </a:lvl2pPr>
            <a:lvl3pPr>
              <a:defRPr sz="2000">
                <a:latin typeface="Calibri" pitchFamily="34" charset="0"/>
                <a:cs typeface="Calibri" pitchFamily="34" charset="0"/>
              </a:defRPr>
            </a:lvl3pPr>
            <a:lvl4pPr>
              <a:defRPr sz="1800">
                <a:latin typeface="Calibri" pitchFamily="34" charset="0"/>
                <a:cs typeface="Calibri" pitchFamily="34" charset="0"/>
              </a:defRPr>
            </a:lvl4pPr>
            <a:lvl5pPr>
              <a:defRPr sz="1800">
                <a:latin typeface="Calibri" pitchFamily="34" charset="0"/>
                <a:cs typeface="Calibri" pitchFamily="34" charset="0"/>
              </a:defRPr>
            </a:lvl5pPr>
            <a:lvl6pPr>
              <a:defRPr sz="1800"/>
            </a:lvl6pPr>
            <a:lvl7pPr>
              <a:defRPr sz="1800"/>
            </a:lvl7pPr>
            <a:lvl8pPr>
              <a:defRPr sz="1800"/>
            </a:lvl8pPr>
            <a:lvl9pPr>
              <a:defRPr sz="1800"/>
            </a:lvl9p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15A225FD-4DD2-4626-89FC-7571FF4F0CE0}" type="datetimeFigureOut">
              <a:rPr lang="en-US" smtClean="0"/>
              <a:pPr/>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2E3E96-CA93-441D-A1FF-022B624B5E99}" type="slidenum">
              <a:rPr lang="en-US" smtClean="0"/>
              <a:pPr/>
              <a:t>‹#›</a:t>
            </a:fld>
            <a:endParaRPr lang="en-US"/>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31720" y="600184"/>
            <a:ext cx="1249297" cy="864096"/>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90000"/>
                    <a:lumOff val="10000"/>
                  </a:schemeClr>
                </a:solidFill>
                <a:latin typeface="Calibri" pitchFamily="34" charset="0"/>
                <a:cs typeface="Calibri"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400" b="0">
                <a:solidFill>
                  <a:schemeClr val="accent1"/>
                </a:solidFill>
                <a:latin typeface="Calibri" pitchFamily="34" charset="0"/>
                <a:cs typeface="Calibri"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hasCustomPrompt="1"/>
          </p:nvPr>
        </p:nvSpPr>
        <p:spPr>
          <a:xfrm>
            <a:off x="457200" y="2438400"/>
            <a:ext cx="3931920" cy="3951288"/>
          </a:xfrm>
        </p:spPr>
        <p:txBody>
          <a:bodyPr/>
          <a:lstStyle>
            <a:lvl1pPr marL="182880" indent="-182880">
              <a:buFontTx/>
              <a:buBlip>
                <a:blip r:embed="rId2"/>
              </a:buBlip>
              <a:defRPr sz="2400">
                <a:latin typeface="Calibri" pitchFamily="34" charset="0"/>
                <a:cs typeface="Calibri" pitchFamily="34" charset="0"/>
              </a:defRPr>
            </a:lvl1pPr>
            <a:lvl2pPr>
              <a:defRPr sz="2000">
                <a:latin typeface="Calibri" pitchFamily="34" charset="0"/>
                <a:cs typeface="Calibri" pitchFamily="34" charset="0"/>
              </a:defRPr>
            </a:lvl2pPr>
            <a:lvl3pPr>
              <a:defRPr sz="1800">
                <a:latin typeface="Calibri" pitchFamily="34" charset="0"/>
                <a:cs typeface="Calibri" pitchFamily="34" charset="0"/>
              </a:defRPr>
            </a:lvl3pPr>
            <a:lvl4pPr>
              <a:defRPr sz="1600">
                <a:latin typeface="Calibri" pitchFamily="34" charset="0"/>
                <a:cs typeface="Calibri" pitchFamily="34" charset="0"/>
              </a:defRPr>
            </a:lvl4pPr>
            <a:lvl5pPr>
              <a:defRPr sz="1600">
                <a:latin typeface="Calibri" pitchFamily="34" charset="0"/>
                <a:cs typeface="Calibri" pitchFamily="34" charset="0"/>
              </a:defRPr>
            </a:lvl5pPr>
            <a:lvl6pPr>
              <a:defRPr sz="1600"/>
            </a:lvl6pPr>
            <a:lvl7pPr>
              <a:defRPr sz="1600"/>
            </a:lvl7pPr>
            <a:lvl8pPr>
              <a:defRPr sz="1600"/>
            </a:lvl8pPr>
            <a:lvl9pPr>
              <a:defRPr sz="1600"/>
            </a:lvl9p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400" b="0" kern="1200" dirty="0" smtClean="0">
                <a:solidFill>
                  <a:schemeClr val="accent1"/>
                </a:solidFill>
                <a:latin typeface="Calibri" pitchFamily="34" charset="0"/>
                <a:ea typeface="+mn-ea"/>
                <a:cs typeface="Calibri"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marL="342900" indent="-342900">
              <a:buFontTx/>
              <a:buBlip>
                <a:blip r:embed="rId2"/>
              </a:buBlip>
              <a:defRPr sz="2400">
                <a:latin typeface="Calibri" pitchFamily="34" charset="0"/>
                <a:cs typeface="Calibri" pitchFamily="34" charset="0"/>
              </a:defRPr>
            </a:lvl1pPr>
            <a:lvl2pPr>
              <a:defRPr sz="2000">
                <a:latin typeface="Calibri" pitchFamily="34" charset="0"/>
                <a:cs typeface="Calibri" pitchFamily="34" charset="0"/>
              </a:defRPr>
            </a:lvl2pPr>
            <a:lvl3pPr>
              <a:defRPr sz="1800">
                <a:latin typeface="Calibri" pitchFamily="34" charset="0"/>
                <a:cs typeface="Calibri" pitchFamily="34" charset="0"/>
              </a:defRPr>
            </a:lvl3pPr>
            <a:lvl4pPr>
              <a:defRPr sz="1600">
                <a:latin typeface="Calibri" pitchFamily="34" charset="0"/>
                <a:cs typeface="Calibri" pitchFamily="34" charset="0"/>
              </a:defRPr>
            </a:lvl4pPr>
            <a:lvl5pPr>
              <a:defRPr sz="1600">
                <a:latin typeface="Calibri" pitchFamily="34" charset="0"/>
                <a:cs typeface="Calibri"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15A225FD-4DD2-4626-89FC-7571FF4F0CE0}" type="datetimeFigureOut">
              <a:rPr lang="en-US" smtClean="0"/>
              <a:pPr/>
              <a:t>6/24/2019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2E3E96-CA93-441D-A1FF-022B624B5E99}"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31720" y="600184"/>
            <a:ext cx="1249297" cy="864096"/>
          </a:xfrm>
          <a:prstGeom prst="rect">
            <a:avLst/>
          </a:prstGeom>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90000"/>
                    <a:lumOff val="10000"/>
                  </a:schemeClr>
                </a:solidFill>
                <a:latin typeface="Calibri" pitchFamily="34" charset="0"/>
                <a:cs typeface="Calibri" pitchFamily="34"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15A225FD-4DD2-4626-89FC-7571FF4F0CE0}" type="datetimeFigureOut">
              <a:rPr lang="en-US" smtClean="0"/>
              <a:pPr/>
              <a:t>6/24/2019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2E3E96-CA93-441D-A1FF-022B624B5E99}"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31720" y="600184"/>
            <a:ext cx="1249297" cy="864096"/>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A225FD-4DD2-4626-89FC-7571FF4F0CE0}" type="datetimeFigureOut">
              <a:rPr lang="en-US" smtClean="0"/>
              <a:pPr/>
              <a:t>6/24/2019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2E3E96-CA93-441D-A1FF-022B624B5E99}"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A225FD-4DD2-4626-89FC-7571FF4F0CE0}" type="datetimeFigureOut">
              <a:rPr lang="en-US" smtClean="0"/>
              <a:pPr/>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2E3E96-CA93-441D-A1FF-022B624B5E99}"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16416" y="6223461"/>
            <a:ext cx="748781" cy="517906"/>
          </a:xfrm>
          <a:prstGeom prst="rect">
            <a:avLst/>
          </a:prstGeom>
        </p:spPr>
      </p:pic>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504" y="6223461"/>
            <a:ext cx="748781" cy="517906"/>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A225FD-4DD2-4626-89FC-7571FF4F0CE0}" type="datetimeFigureOut">
              <a:rPr lang="en-US" smtClean="0"/>
              <a:pPr/>
              <a:t>6/24/2019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2E3E96-CA93-441D-A1FF-022B624B5E9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5A225FD-4DD2-4626-89FC-7571FF4F0CE0}" type="datetimeFigureOut">
              <a:rPr lang="en-US" smtClean="0"/>
              <a:pPr/>
              <a:t>6/24/2019</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4F2E3E96-CA93-441D-A1FF-022B624B5E9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96752"/>
            <a:ext cx="7848600" cy="2102073"/>
          </a:xfrm>
        </p:spPr>
        <p:txBody>
          <a:bodyPr anchor="t"/>
          <a:lstStyle/>
          <a:p>
            <a:pPr algn="ctr"/>
            <a:r>
              <a:rPr lang="en-US" dirty="0" smtClean="0"/>
              <a:t>Autism ACHIEVE Alliance</a:t>
            </a:r>
            <a:endParaRPr lang="en-US" dirty="0"/>
          </a:p>
        </p:txBody>
      </p:sp>
      <p:sp>
        <p:nvSpPr>
          <p:cNvPr id="3" name="Subtitle 2"/>
          <p:cNvSpPr>
            <a:spLocks noGrp="1"/>
          </p:cNvSpPr>
          <p:nvPr>
            <p:ph type="subTitle" idx="1"/>
          </p:nvPr>
        </p:nvSpPr>
        <p:spPr>
          <a:xfrm>
            <a:off x="683568" y="4178532"/>
            <a:ext cx="7848872" cy="1986771"/>
          </a:xfrm>
        </p:spPr>
        <p:txBody>
          <a:bodyPr>
            <a:normAutofit/>
          </a:bodyPr>
          <a:lstStyle/>
          <a:p>
            <a:pPr algn="ctr"/>
            <a:endParaRPr lang="en-US" sz="2800" b="1" dirty="0" smtClean="0">
              <a:latin typeface="Calibri" pitchFamily="34" charset="0"/>
              <a:cs typeface="Calibri" pitchFamily="34" charset="0"/>
            </a:endParaRPr>
          </a:p>
          <a:p>
            <a:pPr algn="ctr"/>
            <a:r>
              <a:rPr lang="en-US" sz="2800" b="1" dirty="0" smtClean="0">
                <a:latin typeface="Calibri" pitchFamily="34" charset="0"/>
                <a:cs typeface="Calibri" pitchFamily="34" charset="0"/>
              </a:rPr>
              <a:t>Taking an ASD </a:t>
            </a:r>
            <a:r>
              <a:rPr lang="en-US" sz="2800" b="1" dirty="0" smtClean="0">
                <a:latin typeface="Calibri" pitchFamily="34" charset="0"/>
                <a:cs typeface="Calibri" pitchFamily="34" charset="0"/>
              </a:rPr>
              <a:t>specific developmental history</a:t>
            </a:r>
            <a:endParaRPr lang="en-US" sz="2800" dirty="0" smtClean="0">
              <a:latin typeface="Calibri" pitchFamily="34" charset="0"/>
              <a:cs typeface="Calibri"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3768" y="2011564"/>
            <a:ext cx="1797113" cy="1243003"/>
          </a:xfrm>
          <a:prstGeom prst="rect">
            <a:avLst/>
          </a:prstGeom>
        </p:spPr>
      </p:pic>
      <p:pic>
        <p:nvPicPr>
          <p:cNvPr id="7" name="Picture 6" descr="http://danheap.files.wordpress.com/2011/10/logo_large.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0398" y="2120718"/>
            <a:ext cx="2016224" cy="1178107"/>
          </a:xfrm>
          <a:prstGeom prst="rect">
            <a:avLst/>
          </a:prstGeom>
          <a:noFill/>
          <a:ln>
            <a:noFill/>
          </a:ln>
        </p:spPr>
      </p:pic>
    </p:spTree>
    <p:extLst>
      <p:ext uri="{BB962C8B-B14F-4D97-AF65-F5344CB8AC3E}">
        <p14:creationId xmlns:p14="http://schemas.microsoft.com/office/powerpoint/2010/main" val="3858868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Questions/probes for A1</a:t>
            </a:r>
            <a:endParaRPr lang="en-GB" dirty="0"/>
          </a:p>
        </p:txBody>
      </p:sp>
      <p:sp>
        <p:nvSpPr>
          <p:cNvPr id="3" name="Content Placeholder 2"/>
          <p:cNvSpPr>
            <a:spLocks noGrp="1"/>
          </p:cNvSpPr>
          <p:nvPr>
            <p:ph idx="1"/>
          </p:nvPr>
        </p:nvSpPr>
        <p:spPr/>
        <p:txBody>
          <a:bodyPr/>
          <a:lstStyle/>
          <a:p>
            <a:r>
              <a:rPr lang="en-US" dirty="0"/>
              <a:t>Eye contact – parent report/your own observation</a:t>
            </a:r>
          </a:p>
          <a:p>
            <a:r>
              <a:rPr lang="en-US" dirty="0"/>
              <a:t>Pointing to show or request – if no point how?</a:t>
            </a:r>
          </a:p>
          <a:p>
            <a:r>
              <a:rPr lang="en-US" dirty="0"/>
              <a:t>Conventional gestures</a:t>
            </a:r>
          </a:p>
          <a:p>
            <a:r>
              <a:rPr lang="en-US" dirty="0"/>
              <a:t>Descriptive gestures</a:t>
            </a:r>
          </a:p>
          <a:p>
            <a:r>
              <a:rPr lang="en-US" dirty="0"/>
              <a:t>Attention to voice</a:t>
            </a:r>
          </a:p>
          <a:p>
            <a:r>
              <a:rPr lang="en-US" dirty="0"/>
              <a:t>Response to his/her name being called</a:t>
            </a:r>
          </a:p>
          <a:p>
            <a:r>
              <a:rPr lang="en-US" dirty="0"/>
              <a:t>Understanding of facial expression</a:t>
            </a:r>
          </a:p>
          <a:p>
            <a:r>
              <a:rPr lang="en-US" dirty="0"/>
              <a:t>Use of facial expression</a:t>
            </a:r>
          </a:p>
          <a:p>
            <a:endParaRPr lang="en-GB" dirty="0"/>
          </a:p>
        </p:txBody>
      </p:sp>
    </p:spTree>
    <p:extLst>
      <p:ext uri="{BB962C8B-B14F-4D97-AF65-F5344CB8AC3E}">
        <p14:creationId xmlns:p14="http://schemas.microsoft.com/office/powerpoint/2010/main" val="1258641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DSM 5</a:t>
            </a:r>
            <a:endParaRPr lang="en-GB" dirty="0"/>
          </a:p>
        </p:txBody>
      </p:sp>
      <p:sp>
        <p:nvSpPr>
          <p:cNvPr id="3" name="Content Placeholder 2"/>
          <p:cNvSpPr>
            <a:spLocks noGrp="1"/>
          </p:cNvSpPr>
          <p:nvPr>
            <p:ph idx="1"/>
          </p:nvPr>
        </p:nvSpPr>
        <p:spPr/>
        <p:txBody>
          <a:bodyPr/>
          <a:lstStyle/>
          <a:p>
            <a:r>
              <a:rPr lang="en-GB" dirty="0" smtClean="0"/>
              <a:t> A2 </a:t>
            </a:r>
            <a:r>
              <a:rPr lang="en-GB" dirty="0" smtClean="0"/>
              <a:t>Deficits </a:t>
            </a:r>
            <a:r>
              <a:rPr lang="en-GB" dirty="0"/>
              <a:t>in social-emotional reciprocity; ranging from abnormal social approach and failure of normal back and forth conversation through reduced sharing of interests, emotions, and affect and response to total lack of initiation of social interaction. </a:t>
            </a:r>
          </a:p>
          <a:p>
            <a:endParaRPr lang="en-GB" dirty="0"/>
          </a:p>
        </p:txBody>
      </p:sp>
    </p:spTree>
    <p:extLst>
      <p:ext uri="{BB962C8B-B14F-4D97-AF65-F5344CB8AC3E}">
        <p14:creationId xmlns:p14="http://schemas.microsoft.com/office/powerpoint/2010/main" val="317488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Questions/probes for A2</a:t>
            </a:r>
            <a:endParaRPr lang="en-GB" dirty="0"/>
          </a:p>
        </p:txBody>
      </p:sp>
      <p:sp>
        <p:nvSpPr>
          <p:cNvPr id="3" name="Content Placeholder 2"/>
          <p:cNvSpPr>
            <a:spLocks noGrp="1"/>
          </p:cNvSpPr>
          <p:nvPr>
            <p:ph idx="1"/>
          </p:nvPr>
        </p:nvSpPr>
        <p:spPr/>
        <p:txBody>
          <a:bodyPr/>
          <a:lstStyle/>
          <a:p>
            <a:r>
              <a:rPr lang="en-US" dirty="0"/>
              <a:t>Initiating interaction</a:t>
            </a:r>
          </a:p>
          <a:p>
            <a:r>
              <a:rPr lang="en-US" dirty="0"/>
              <a:t>Quality of social overtures</a:t>
            </a:r>
          </a:p>
          <a:p>
            <a:r>
              <a:rPr lang="en-US" dirty="0"/>
              <a:t>Interest in thoughts/feelings of others</a:t>
            </a:r>
          </a:p>
          <a:p>
            <a:r>
              <a:rPr lang="en-US" dirty="0"/>
              <a:t>Seeking information on others</a:t>
            </a:r>
          </a:p>
          <a:p>
            <a:r>
              <a:rPr lang="en-US" dirty="0"/>
              <a:t>Sharing information </a:t>
            </a:r>
            <a:r>
              <a:rPr lang="en-US" dirty="0" err="1"/>
              <a:t>eg</a:t>
            </a:r>
            <a:r>
              <a:rPr lang="en-US" dirty="0"/>
              <a:t> declaring an injury </a:t>
            </a:r>
            <a:r>
              <a:rPr lang="en-US" dirty="0" err="1"/>
              <a:t>etc</a:t>
            </a:r>
            <a:endParaRPr lang="en-US" dirty="0"/>
          </a:p>
          <a:p>
            <a:r>
              <a:rPr lang="en-US" dirty="0"/>
              <a:t>Joint attention/shared enjoyment</a:t>
            </a:r>
          </a:p>
          <a:p>
            <a:r>
              <a:rPr lang="en-US" dirty="0"/>
              <a:t>Sharing</a:t>
            </a:r>
          </a:p>
          <a:p>
            <a:r>
              <a:rPr lang="en-US" dirty="0"/>
              <a:t>Offering comfort</a:t>
            </a:r>
          </a:p>
          <a:p>
            <a:endParaRPr lang="en-GB" dirty="0"/>
          </a:p>
        </p:txBody>
      </p:sp>
    </p:spTree>
    <p:extLst>
      <p:ext uri="{BB962C8B-B14F-4D97-AF65-F5344CB8AC3E}">
        <p14:creationId xmlns:p14="http://schemas.microsoft.com/office/powerpoint/2010/main" val="1523368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DSM 5</a:t>
            </a:r>
            <a:endParaRPr lang="en-GB" dirty="0"/>
          </a:p>
        </p:txBody>
      </p:sp>
      <p:sp>
        <p:nvSpPr>
          <p:cNvPr id="3" name="Content Placeholder 2"/>
          <p:cNvSpPr>
            <a:spLocks noGrp="1"/>
          </p:cNvSpPr>
          <p:nvPr>
            <p:ph idx="1"/>
          </p:nvPr>
        </p:nvSpPr>
        <p:spPr/>
        <p:txBody>
          <a:bodyPr/>
          <a:lstStyle/>
          <a:p>
            <a:r>
              <a:rPr lang="en-GB" dirty="0" smtClean="0"/>
              <a:t> A3 </a:t>
            </a:r>
            <a:r>
              <a:rPr lang="en-GB" dirty="0" smtClean="0"/>
              <a:t>Deficits </a:t>
            </a:r>
            <a:r>
              <a:rPr lang="en-GB" dirty="0"/>
              <a:t>in developing and maintaining relationships appropriate to developmental level (beyond those with caregivers); ranging from difficulties adjusting behaviour to suit different social contexts through difficulties in sharing imaginative play and in making friends to an apparent absence of interest in people 	</a:t>
            </a:r>
            <a:endParaRPr lang="en-US" dirty="0"/>
          </a:p>
          <a:p>
            <a:endParaRPr lang="en-GB" dirty="0"/>
          </a:p>
        </p:txBody>
      </p:sp>
    </p:spTree>
    <p:extLst>
      <p:ext uri="{BB962C8B-B14F-4D97-AF65-F5344CB8AC3E}">
        <p14:creationId xmlns:p14="http://schemas.microsoft.com/office/powerpoint/2010/main" val="4023127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Questions/probes for A3</a:t>
            </a:r>
            <a:endParaRPr lang="en-GB" dirty="0"/>
          </a:p>
        </p:txBody>
      </p:sp>
      <p:sp>
        <p:nvSpPr>
          <p:cNvPr id="3" name="Content Placeholder 2"/>
          <p:cNvSpPr>
            <a:spLocks noGrp="1"/>
          </p:cNvSpPr>
          <p:nvPr>
            <p:ph idx="1"/>
          </p:nvPr>
        </p:nvSpPr>
        <p:spPr/>
        <p:txBody>
          <a:bodyPr/>
          <a:lstStyle/>
          <a:p>
            <a:r>
              <a:rPr lang="en-US" dirty="0"/>
              <a:t>Friendships</a:t>
            </a:r>
          </a:p>
          <a:p>
            <a:r>
              <a:rPr lang="en-US" dirty="0"/>
              <a:t>Parties/play dates</a:t>
            </a:r>
          </a:p>
          <a:p>
            <a:r>
              <a:rPr lang="en-US" dirty="0"/>
              <a:t>Transitions </a:t>
            </a:r>
          </a:p>
          <a:p>
            <a:r>
              <a:rPr lang="en-US" dirty="0"/>
              <a:t>Non routine events</a:t>
            </a:r>
          </a:p>
          <a:p>
            <a:r>
              <a:rPr lang="en-US" dirty="0"/>
              <a:t>Imaginative play</a:t>
            </a:r>
          </a:p>
          <a:p>
            <a:r>
              <a:rPr lang="en-US" dirty="0"/>
              <a:t>Reporting </a:t>
            </a:r>
            <a:r>
              <a:rPr lang="en-US" dirty="0" err="1"/>
              <a:t>behaviour</a:t>
            </a:r>
            <a:r>
              <a:rPr lang="en-US" dirty="0"/>
              <a:t> of </a:t>
            </a:r>
            <a:r>
              <a:rPr lang="en-US" dirty="0" smtClean="0"/>
              <a:t>others </a:t>
            </a:r>
            <a:r>
              <a:rPr lang="en-US" dirty="0"/>
              <a:t>to parent</a:t>
            </a:r>
          </a:p>
          <a:p>
            <a:r>
              <a:rPr lang="en-US" dirty="0"/>
              <a:t>Interest in others</a:t>
            </a:r>
          </a:p>
          <a:p>
            <a:endParaRPr lang="en-GB" dirty="0"/>
          </a:p>
        </p:txBody>
      </p:sp>
    </p:spTree>
    <p:extLst>
      <p:ext uri="{BB962C8B-B14F-4D97-AF65-F5344CB8AC3E}">
        <p14:creationId xmlns:p14="http://schemas.microsoft.com/office/powerpoint/2010/main" val="284803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DSM-5 Mapping Evidence:</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0086310"/>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829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DSM 5 B1</a:t>
            </a:r>
            <a:endParaRPr lang="en-GB" dirty="0"/>
          </a:p>
        </p:txBody>
      </p:sp>
      <p:sp>
        <p:nvSpPr>
          <p:cNvPr id="3" name="Content Placeholder 2"/>
          <p:cNvSpPr>
            <a:spLocks noGrp="1"/>
          </p:cNvSpPr>
          <p:nvPr>
            <p:ph idx="1"/>
          </p:nvPr>
        </p:nvSpPr>
        <p:spPr/>
        <p:txBody>
          <a:bodyPr/>
          <a:lstStyle/>
          <a:p>
            <a:pPr>
              <a:spcBef>
                <a:spcPct val="0"/>
              </a:spcBef>
            </a:pPr>
            <a:r>
              <a:rPr lang="en-GB" dirty="0" smtClean="0"/>
              <a:t> 1</a:t>
            </a:r>
            <a:r>
              <a:rPr lang="en-GB" dirty="0"/>
              <a:t>. Stereotyped or repetitive speech, motor movements, or use of objects; (such as simple motor stereotypies, echolalia, repetitive use of objects, or idiosyncratic phrases) </a:t>
            </a:r>
          </a:p>
          <a:p>
            <a:pPr>
              <a:spcBef>
                <a:spcPct val="0"/>
              </a:spcBef>
              <a:buFont typeface="Arial" charset="0"/>
              <a:buNone/>
            </a:pPr>
            <a:endParaRPr lang="en-US" dirty="0"/>
          </a:p>
          <a:p>
            <a:endParaRPr lang="en-GB" dirty="0"/>
          </a:p>
        </p:txBody>
      </p:sp>
    </p:spTree>
    <p:extLst>
      <p:ext uri="{BB962C8B-B14F-4D97-AF65-F5344CB8AC3E}">
        <p14:creationId xmlns:p14="http://schemas.microsoft.com/office/powerpoint/2010/main" val="2840086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Questions/probes for B1</a:t>
            </a:r>
          </a:p>
        </p:txBody>
      </p:sp>
      <p:sp>
        <p:nvSpPr>
          <p:cNvPr id="3" name="Content Placeholder 2"/>
          <p:cNvSpPr>
            <a:spLocks noGrp="1"/>
          </p:cNvSpPr>
          <p:nvPr>
            <p:ph idx="1"/>
          </p:nvPr>
        </p:nvSpPr>
        <p:spPr/>
        <p:txBody>
          <a:bodyPr/>
          <a:lstStyle/>
          <a:p>
            <a:r>
              <a:rPr lang="en-US" dirty="0"/>
              <a:t>Echolalia – immediate or delayed</a:t>
            </a:r>
          </a:p>
          <a:p>
            <a:r>
              <a:rPr lang="en-US" dirty="0"/>
              <a:t>Use of jargon </a:t>
            </a:r>
          </a:p>
          <a:p>
            <a:r>
              <a:rPr lang="en-US" dirty="0"/>
              <a:t>Stereotypical speech</a:t>
            </a:r>
          </a:p>
          <a:p>
            <a:r>
              <a:rPr lang="en-US" dirty="0"/>
              <a:t>Idiosyncratic use of language</a:t>
            </a:r>
          </a:p>
          <a:p>
            <a:r>
              <a:rPr lang="en-US" dirty="0"/>
              <a:t>Accent/prosody/volume modulation</a:t>
            </a:r>
          </a:p>
          <a:p>
            <a:r>
              <a:rPr lang="en-US" dirty="0"/>
              <a:t>Motor stereotypies </a:t>
            </a:r>
            <a:r>
              <a:rPr lang="en-US" dirty="0" err="1"/>
              <a:t>eg</a:t>
            </a:r>
            <a:r>
              <a:rPr lang="en-US" dirty="0"/>
              <a:t> flap, flick</a:t>
            </a:r>
            <a:r>
              <a:rPr lang="en-US" dirty="0" smtClean="0"/>
              <a:t>, hand </a:t>
            </a:r>
            <a:r>
              <a:rPr lang="en-US" dirty="0"/>
              <a:t>mannerisms</a:t>
            </a:r>
          </a:p>
          <a:p>
            <a:endParaRPr lang="en-US" dirty="0"/>
          </a:p>
          <a:p>
            <a:endParaRPr lang="en-GB" dirty="0"/>
          </a:p>
        </p:txBody>
      </p:sp>
    </p:spTree>
    <p:extLst>
      <p:ext uri="{BB962C8B-B14F-4D97-AF65-F5344CB8AC3E}">
        <p14:creationId xmlns:p14="http://schemas.microsoft.com/office/powerpoint/2010/main" val="831295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DSM 5</a:t>
            </a:r>
            <a:endParaRPr lang="en-GB" dirty="0"/>
          </a:p>
        </p:txBody>
      </p:sp>
      <p:sp>
        <p:nvSpPr>
          <p:cNvPr id="3" name="Content Placeholder 2"/>
          <p:cNvSpPr>
            <a:spLocks noGrp="1"/>
          </p:cNvSpPr>
          <p:nvPr>
            <p:ph idx="1"/>
          </p:nvPr>
        </p:nvSpPr>
        <p:spPr/>
        <p:txBody>
          <a:bodyPr/>
          <a:lstStyle/>
          <a:p>
            <a:pPr>
              <a:spcBef>
                <a:spcPct val="0"/>
              </a:spcBef>
            </a:pPr>
            <a:r>
              <a:rPr lang="en-GB" dirty="0" smtClean="0"/>
              <a:t> B2</a:t>
            </a:r>
            <a:r>
              <a:rPr lang="en-GB" dirty="0"/>
              <a:t>. Excessive adherence to routines, ritualized patterns of verbal or nonverbal </a:t>
            </a:r>
            <a:r>
              <a:rPr lang="en-GB" dirty="0" smtClean="0"/>
              <a:t>behaviour</a:t>
            </a:r>
            <a:r>
              <a:rPr lang="en-GB" dirty="0"/>
              <a:t>, or excessive resistance to change; (such as motoric rituals, insistence on same route or food, repetitive questioning, or extreme distress at small changes) </a:t>
            </a:r>
          </a:p>
          <a:p>
            <a:pPr marL="0" indent="0">
              <a:spcBef>
                <a:spcPct val="0"/>
              </a:spcBef>
              <a:buNone/>
            </a:pPr>
            <a:r>
              <a:rPr lang="en-GB" dirty="0"/>
              <a:t>	</a:t>
            </a:r>
          </a:p>
          <a:p>
            <a:endParaRPr lang="en-GB" dirty="0"/>
          </a:p>
        </p:txBody>
      </p:sp>
    </p:spTree>
    <p:extLst>
      <p:ext uri="{BB962C8B-B14F-4D97-AF65-F5344CB8AC3E}">
        <p14:creationId xmlns:p14="http://schemas.microsoft.com/office/powerpoint/2010/main" val="611476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Questions/probes for B2</a:t>
            </a:r>
            <a:endParaRPr lang="en-GB" dirty="0"/>
          </a:p>
        </p:txBody>
      </p:sp>
      <p:sp>
        <p:nvSpPr>
          <p:cNvPr id="3" name="Content Placeholder 2"/>
          <p:cNvSpPr>
            <a:spLocks noGrp="1"/>
          </p:cNvSpPr>
          <p:nvPr>
            <p:ph idx="1"/>
          </p:nvPr>
        </p:nvSpPr>
        <p:spPr/>
        <p:txBody>
          <a:bodyPr/>
          <a:lstStyle/>
          <a:p>
            <a:r>
              <a:rPr lang="en-US" dirty="0"/>
              <a:t>Routine bound </a:t>
            </a:r>
            <a:r>
              <a:rPr lang="en-US" dirty="0" err="1"/>
              <a:t>eg</a:t>
            </a:r>
            <a:r>
              <a:rPr lang="en-US" dirty="0"/>
              <a:t> same route insistence</a:t>
            </a:r>
          </a:p>
          <a:p>
            <a:r>
              <a:rPr lang="en-US" dirty="0"/>
              <a:t>Eating – limited dietary repertoire</a:t>
            </a:r>
          </a:p>
          <a:p>
            <a:r>
              <a:rPr lang="en-US" dirty="0"/>
              <a:t>Food types, textures, </a:t>
            </a:r>
            <a:r>
              <a:rPr lang="en-US" dirty="0" err="1"/>
              <a:t>colour</a:t>
            </a:r>
            <a:r>
              <a:rPr lang="en-US" dirty="0"/>
              <a:t> preference</a:t>
            </a:r>
          </a:p>
          <a:p>
            <a:r>
              <a:rPr lang="en-US" dirty="0"/>
              <a:t>Food placement on plate</a:t>
            </a:r>
          </a:p>
          <a:p>
            <a:r>
              <a:rPr lang="en-US" dirty="0"/>
              <a:t>Clothes and dressing</a:t>
            </a:r>
          </a:p>
          <a:p>
            <a:r>
              <a:rPr lang="en-US" dirty="0"/>
              <a:t>Toileting</a:t>
            </a:r>
          </a:p>
          <a:p>
            <a:r>
              <a:rPr lang="en-US" dirty="0"/>
              <a:t>Sleep</a:t>
            </a:r>
          </a:p>
          <a:p>
            <a:r>
              <a:rPr lang="en-US" dirty="0"/>
              <a:t>Transitional objects</a:t>
            </a:r>
          </a:p>
          <a:p>
            <a:endParaRPr lang="en-GB" dirty="0"/>
          </a:p>
        </p:txBody>
      </p:sp>
    </p:spTree>
    <p:extLst>
      <p:ext uri="{BB962C8B-B14F-4D97-AF65-F5344CB8AC3E}">
        <p14:creationId xmlns:p14="http://schemas.microsoft.com/office/powerpoint/2010/main" val="3385089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GB" dirty="0" smtClean="0"/>
              <a:t>ASD specific developmental history assessment</a:t>
            </a:r>
            <a:endParaRPr lang="en-GB" dirty="0"/>
          </a:p>
        </p:txBody>
      </p:sp>
      <p:sp>
        <p:nvSpPr>
          <p:cNvPr id="16" name="Content Placeholder 15"/>
          <p:cNvSpPr>
            <a:spLocks noGrp="1"/>
          </p:cNvSpPr>
          <p:nvPr>
            <p:ph idx="1"/>
          </p:nvPr>
        </p:nvSpPr>
        <p:spPr/>
        <p:txBody>
          <a:bodyPr/>
          <a:lstStyle/>
          <a:p>
            <a:r>
              <a:rPr lang="en-GB" dirty="0" smtClean="0"/>
              <a:t> Components </a:t>
            </a:r>
            <a:r>
              <a:rPr lang="en-GB" dirty="0"/>
              <a:t>of ASD diagnostic assessment</a:t>
            </a:r>
          </a:p>
          <a:p>
            <a:r>
              <a:rPr lang="en-GB" dirty="0" smtClean="0"/>
              <a:t> ASD </a:t>
            </a:r>
            <a:r>
              <a:rPr lang="en-GB" dirty="0"/>
              <a:t>Specific History</a:t>
            </a:r>
          </a:p>
          <a:p>
            <a:r>
              <a:rPr lang="en-GB" dirty="0" smtClean="0"/>
              <a:t> History-taking </a:t>
            </a:r>
            <a:r>
              <a:rPr lang="en-GB" dirty="0"/>
              <a:t>Tools</a:t>
            </a:r>
          </a:p>
          <a:p>
            <a:r>
              <a:rPr lang="en-GB" dirty="0" smtClean="0"/>
              <a:t> Mapping </a:t>
            </a:r>
            <a:r>
              <a:rPr lang="en-GB" dirty="0"/>
              <a:t>to DSM </a:t>
            </a:r>
            <a:r>
              <a:rPr lang="en-GB" dirty="0" smtClean="0"/>
              <a:t>5 </a:t>
            </a:r>
            <a:r>
              <a:rPr lang="en-GB" dirty="0"/>
              <a:t>Diagnostic criteria</a:t>
            </a:r>
          </a:p>
          <a:p>
            <a:r>
              <a:rPr lang="en-GB" dirty="0" smtClean="0"/>
              <a:t> Red </a:t>
            </a:r>
            <a:r>
              <a:rPr lang="en-GB" dirty="0"/>
              <a:t>Flags</a:t>
            </a:r>
          </a:p>
          <a:p>
            <a:pPr marL="0" indent="0">
              <a:buNone/>
            </a:pPr>
            <a:endParaRPr lang="en-GB" dirty="0"/>
          </a:p>
        </p:txBody>
      </p:sp>
    </p:spTree>
    <p:extLst>
      <p:ext uri="{BB962C8B-B14F-4D97-AF65-F5344CB8AC3E}">
        <p14:creationId xmlns:p14="http://schemas.microsoft.com/office/powerpoint/2010/main" val="922791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DSM 5</a:t>
            </a:r>
            <a:endParaRPr lang="en-GB" dirty="0"/>
          </a:p>
        </p:txBody>
      </p:sp>
      <p:sp>
        <p:nvSpPr>
          <p:cNvPr id="3" name="Content Placeholder 2"/>
          <p:cNvSpPr>
            <a:spLocks noGrp="1"/>
          </p:cNvSpPr>
          <p:nvPr>
            <p:ph idx="1"/>
          </p:nvPr>
        </p:nvSpPr>
        <p:spPr/>
        <p:txBody>
          <a:bodyPr/>
          <a:lstStyle/>
          <a:p>
            <a:r>
              <a:rPr lang="en-GB" dirty="0" smtClean="0"/>
              <a:t> B3 </a:t>
            </a:r>
            <a:r>
              <a:rPr lang="en-GB" dirty="0" smtClean="0"/>
              <a:t>Highly </a:t>
            </a:r>
            <a:r>
              <a:rPr lang="en-GB" dirty="0"/>
              <a:t>restricted, fixated interests that are abnormal in intensity or focus; (such as strong attachment to or preoccupation with unusual objects, excessively circumscribed or perseverative interests) </a:t>
            </a:r>
          </a:p>
          <a:p>
            <a:endParaRPr lang="en-GB" dirty="0"/>
          </a:p>
        </p:txBody>
      </p:sp>
    </p:spTree>
    <p:extLst>
      <p:ext uri="{BB962C8B-B14F-4D97-AF65-F5344CB8AC3E}">
        <p14:creationId xmlns:p14="http://schemas.microsoft.com/office/powerpoint/2010/main" val="215274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Question/probes for B 3</a:t>
            </a:r>
            <a:endParaRPr lang="en-GB" dirty="0"/>
          </a:p>
        </p:txBody>
      </p:sp>
      <p:sp>
        <p:nvSpPr>
          <p:cNvPr id="3" name="Content Placeholder 2"/>
          <p:cNvSpPr>
            <a:spLocks noGrp="1"/>
          </p:cNvSpPr>
          <p:nvPr>
            <p:ph idx="1"/>
          </p:nvPr>
        </p:nvSpPr>
        <p:spPr/>
        <p:txBody>
          <a:bodyPr/>
          <a:lstStyle/>
          <a:p>
            <a:r>
              <a:rPr lang="en-US" dirty="0"/>
              <a:t>Interests/obsessions</a:t>
            </a:r>
          </a:p>
          <a:p>
            <a:r>
              <a:rPr lang="en-US" dirty="0"/>
              <a:t>Probe as to transitory or long standing</a:t>
            </a:r>
          </a:p>
          <a:p>
            <a:r>
              <a:rPr lang="en-US" dirty="0" err="1" smtClean="0"/>
              <a:t>Monologuing</a:t>
            </a:r>
            <a:r>
              <a:rPr lang="en-US" dirty="0" smtClean="0"/>
              <a:t> or ‘transmit only’</a:t>
            </a:r>
            <a:endParaRPr lang="en-US" dirty="0"/>
          </a:p>
          <a:p>
            <a:r>
              <a:rPr lang="en-US" dirty="0"/>
              <a:t>Collecting/sorting/naming</a:t>
            </a:r>
          </a:p>
          <a:p>
            <a:r>
              <a:rPr lang="en-US" dirty="0"/>
              <a:t>Probe for rigidity/distress if not able to pursue the interest</a:t>
            </a:r>
          </a:p>
          <a:p>
            <a:r>
              <a:rPr lang="en-US" dirty="0"/>
              <a:t>Probe for interest in all situations</a:t>
            </a:r>
          </a:p>
          <a:p>
            <a:pPr marL="0" indent="0">
              <a:buNone/>
            </a:pPr>
            <a:endParaRPr lang="en-GB" dirty="0"/>
          </a:p>
        </p:txBody>
      </p:sp>
    </p:spTree>
    <p:extLst>
      <p:ext uri="{BB962C8B-B14F-4D97-AF65-F5344CB8AC3E}">
        <p14:creationId xmlns:p14="http://schemas.microsoft.com/office/powerpoint/2010/main" val="636759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DSM 5</a:t>
            </a:r>
            <a:endParaRPr lang="en-GB" dirty="0"/>
          </a:p>
        </p:txBody>
      </p:sp>
      <p:sp>
        <p:nvSpPr>
          <p:cNvPr id="3" name="Content Placeholder 2"/>
          <p:cNvSpPr>
            <a:spLocks noGrp="1"/>
          </p:cNvSpPr>
          <p:nvPr>
            <p:ph idx="1"/>
          </p:nvPr>
        </p:nvSpPr>
        <p:spPr/>
        <p:txBody>
          <a:bodyPr/>
          <a:lstStyle/>
          <a:p>
            <a:r>
              <a:rPr lang="en-GB" dirty="0" smtClean="0"/>
              <a:t> B4 </a:t>
            </a:r>
            <a:r>
              <a:rPr lang="en-GB" dirty="0" smtClean="0"/>
              <a:t>Hyper-or </a:t>
            </a:r>
            <a:r>
              <a:rPr lang="en-GB" dirty="0"/>
              <a:t>hypo-reactivity to sensory input or unusual interest in sensory aspects of environment; (such as apparent indifference to pain/heat/cold, adverse response to specific sounds or textures, excessive smelling or touching of objects, fascination with lights or spinning objects).</a:t>
            </a:r>
          </a:p>
        </p:txBody>
      </p:sp>
    </p:spTree>
    <p:extLst>
      <p:ext uri="{BB962C8B-B14F-4D97-AF65-F5344CB8AC3E}">
        <p14:creationId xmlns:p14="http://schemas.microsoft.com/office/powerpoint/2010/main" val="14650717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Questions/probes for B 4</a:t>
            </a:r>
            <a:endParaRPr lang="en-GB" dirty="0"/>
          </a:p>
        </p:txBody>
      </p:sp>
      <p:sp>
        <p:nvSpPr>
          <p:cNvPr id="3" name="Content Placeholder 2"/>
          <p:cNvSpPr>
            <a:spLocks noGrp="1"/>
          </p:cNvSpPr>
          <p:nvPr>
            <p:ph idx="1"/>
          </p:nvPr>
        </p:nvSpPr>
        <p:spPr/>
        <p:txBody>
          <a:bodyPr/>
          <a:lstStyle/>
          <a:p>
            <a:r>
              <a:rPr lang="en-US" dirty="0"/>
              <a:t>Noise tolerance </a:t>
            </a:r>
            <a:r>
              <a:rPr lang="en-US" dirty="0" err="1"/>
              <a:t>eg</a:t>
            </a:r>
            <a:r>
              <a:rPr lang="en-US" dirty="0"/>
              <a:t> hoover, hand dryer</a:t>
            </a:r>
          </a:p>
          <a:p>
            <a:r>
              <a:rPr lang="en-US" dirty="0"/>
              <a:t>Strong sense of smell</a:t>
            </a:r>
          </a:p>
          <a:p>
            <a:r>
              <a:rPr lang="en-US" dirty="0"/>
              <a:t>Adverse response to environment </a:t>
            </a:r>
            <a:r>
              <a:rPr lang="en-US" dirty="0" err="1"/>
              <a:t>eg</a:t>
            </a:r>
            <a:r>
              <a:rPr lang="en-US" dirty="0"/>
              <a:t> textures, smells </a:t>
            </a:r>
            <a:r>
              <a:rPr lang="en-US" dirty="0" err="1"/>
              <a:t>etc</a:t>
            </a:r>
            <a:endParaRPr lang="en-US" dirty="0"/>
          </a:p>
          <a:p>
            <a:r>
              <a:rPr lang="en-US" dirty="0"/>
              <a:t>Fascinations </a:t>
            </a:r>
            <a:r>
              <a:rPr lang="en-US" dirty="0" err="1"/>
              <a:t>eg</a:t>
            </a:r>
            <a:r>
              <a:rPr lang="en-US" dirty="0"/>
              <a:t> lights, spinning objects</a:t>
            </a:r>
          </a:p>
          <a:p>
            <a:r>
              <a:rPr lang="en-US" dirty="0"/>
              <a:t>Excessive smelling/licking objects</a:t>
            </a:r>
          </a:p>
          <a:p>
            <a:r>
              <a:rPr lang="en-US" dirty="0"/>
              <a:t>Seeking deep pressure </a:t>
            </a:r>
            <a:r>
              <a:rPr lang="en-US" dirty="0" err="1"/>
              <a:t>eg</a:t>
            </a:r>
            <a:r>
              <a:rPr lang="en-US" dirty="0"/>
              <a:t> </a:t>
            </a:r>
            <a:r>
              <a:rPr lang="en-US" dirty="0" err="1"/>
              <a:t>pressing,kneading</a:t>
            </a:r>
            <a:endParaRPr lang="en-US" dirty="0"/>
          </a:p>
          <a:p>
            <a:r>
              <a:rPr lang="en-US" dirty="0"/>
              <a:t>High pain threshold</a:t>
            </a:r>
          </a:p>
          <a:p>
            <a:endParaRPr lang="en-US" dirty="0"/>
          </a:p>
          <a:p>
            <a:endParaRPr lang="en-GB" dirty="0"/>
          </a:p>
        </p:txBody>
      </p:sp>
    </p:spTree>
    <p:extLst>
      <p:ext uri="{BB962C8B-B14F-4D97-AF65-F5344CB8AC3E}">
        <p14:creationId xmlns:p14="http://schemas.microsoft.com/office/powerpoint/2010/main" val="3658619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8229600" cy="990600"/>
          </a:xfrm>
        </p:spPr>
        <p:txBody>
          <a:bodyPr/>
          <a:lstStyle/>
          <a:p>
            <a:r>
              <a:rPr lang="en-GB" dirty="0" smtClean="0"/>
              <a:t>Know your red flags</a:t>
            </a:r>
            <a:endParaRPr lang="en-GB" dirty="0"/>
          </a:p>
        </p:txBody>
      </p:sp>
      <p:sp>
        <p:nvSpPr>
          <p:cNvPr id="3" name="Content Placeholder 2"/>
          <p:cNvSpPr>
            <a:spLocks noGrp="1"/>
          </p:cNvSpPr>
          <p:nvPr>
            <p:ph idx="1"/>
          </p:nvPr>
        </p:nvSpPr>
        <p:spPr>
          <a:xfrm>
            <a:off x="251520" y="1124744"/>
            <a:ext cx="8229600" cy="5472608"/>
          </a:xfrm>
        </p:spPr>
        <p:txBody>
          <a:bodyPr>
            <a:noAutofit/>
          </a:bodyPr>
          <a:lstStyle/>
          <a:p>
            <a:pPr marL="0" indent="0">
              <a:buNone/>
            </a:pPr>
            <a:r>
              <a:rPr lang="en-GB" dirty="0" smtClean="0"/>
              <a:t>Signs </a:t>
            </a:r>
            <a:r>
              <a:rPr lang="en-GB" dirty="0"/>
              <a:t>and symptoms of possible autism in secondary school children (</a:t>
            </a:r>
            <a:r>
              <a:rPr lang="en-GB" dirty="0" smtClean="0"/>
              <a:t>older than </a:t>
            </a:r>
            <a:r>
              <a:rPr lang="en-GB" dirty="0"/>
              <a:t>11 years or equivalent mental age</a:t>
            </a:r>
            <a:r>
              <a:rPr lang="en-GB" dirty="0"/>
              <a:t>) </a:t>
            </a:r>
            <a:endParaRPr lang="en-GB" dirty="0" smtClean="0"/>
          </a:p>
          <a:p>
            <a:pPr marL="0" indent="0">
              <a:buNone/>
            </a:pPr>
            <a:r>
              <a:rPr lang="en-GB" dirty="0" smtClean="0"/>
              <a:t>NICE </a:t>
            </a:r>
            <a:r>
              <a:rPr lang="en-GB" dirty="0"/>
              <a:t>CG 128 </a:t>
            </a:r>
            <a:endParaRPr lang="en-GB" dirty="0"/>
          </a:p>
          <a:p>
            <a:r>
              <a:rPr lang="en-GB" sz="2000" dirty="0" smtClean="0"/>
              <a:t>Difficulty interacting </a:t>
            </a:r>
            <a:r>
              <a:rPr lang="en-GB" sz="2000" dirty="0"/>
              <a:t>with </a:t>
            </a:r>
            <a:r>
              <a:rPr lang="en-GB" sz="2000" dirty="0" smtClean="0"/>
              <a:t>others, lack of ‘social imagination’</a:t>
            </a:r>
            <a:endParaRPr lang="en-GB" sz="2000" dirty="0"/>
          </a:p>
          <a:p>
            <a:r>
              <a:rPr lang="en-GB" sz="2000" dirty="0"/>
              <a:t>Reduced or absent awareness of personal space, or unusually intolerant of people entering their personal space.</a:t>
            </a:r>
          </a:p>
          <a:p>
            <a:r>
              <a:rPr lang="en-GB" sz="2000" dirty="0"/>
              <a:t>Long-standing difficulties in reciprocal social communication and interaction: few </a:t>
            </a:r>
            <a:r>
              <a:rPr lang="en-GB" sz="2000" dirty="0" smtClean="0"/>
              <a:t>close friends </a:t>
            </a:r>
            <a:r>
              <a:rPr lang="en-GB" sz="2000" dirty="0"/>
              <a:t>or reciprocal relationships.</a:t>
            </a:r>
          </a:p>
          <a:p>
            <a:r>
              <a:rPr lang="en-GB" sz="2000" dirty="0"/>
              <a:t>Reduced or absent understanding of friendship; often an unsuccessful desire to </a:t>
            </a:r>
            <a:r>
              <a:rPr lang="en-GB" sz="2000" dirty="0" smtClean="0"/>
              <a:t>have </a:t>
            </a:r>
            <a:r>
              <a:rPr lang="en-GB" sz="2000" dirty="0"/>
              <a:t>(although may find it easier with adults or younger children).</a:t>
            </a:r>
          </a:p>
          <a:p>
            <a:r>
              <a:rPr lang="en-GB" sz="2000" dirty="0"/>
              <a:t>Social isolation and apparent preference for aloneness.</a:t>
            </a:r>
          </a:p>
          <a:p>
            <a:r>
              <a:rPr lang="en-GB" sz="2000" dirty="0"/>
              <a:t>Unable to adapt style of communication to social situations, for example may be </a:t>
            </a:r>
            <a:r>
              <a:rPr lang="en-GB" sz="2000" dirty="0" smtClean="0"/>
              <a:t>overly formal </a:t>
            </a:r>
            <a:r>
              <a:rPr lang="en-GB" sz="2000" dirty="0"/>
              <a:t>or inappropriately </a:t>
            </a:r>
            <a:r>
              <a:rPr lang="en-GB" sz="2000" dirty="0" smtClean="0"/>
              <a:t>familiar, or ‘unexpected actions’</a:t>
            </a:r>
            <a:endParaRPr lang="en-GB" sz="2000" dirty="0"/>
          </a:p>
          <a:p>
            <a:r>
              <a:rPr lang="en-GB" sz="2000" dirty="0"/>
              <a:t>Subtle difficulties in understanding other's intentions; may take things literally </a:t>
            </a:r>
            <a:r>
              <a:rPr lang="en-GB" sz="2000" dirty="0" smtClean="0"/>
              <a:t>and misunderstand </a:t>
            </a:r>
            <a:r>
              <a:rPr lang="en-GB" sz="2000" dirty="0"/>
              <a:t>sarcasm or metaphor </a:t>
            </a:r>
          </a:p>
        </p:txBody>
      </p:sp>
    </p:spTree>
    <p:extLst>
      <p:ext uri="{BB962C8B-B14F-4D97-AF65-F5344CB8AC3E}">
        <p14:creationId xmlns:p14="http://schemas.microsoft.com/office/powerpoint/2010/main" val="2426640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Components of assessment</a:t>
            </a:r>
            <a:endParaRPr lang="en-GB" dirty="0"/>
          </a:p>
        </p:txBody>
      </p:sp>
      <p:pic>
        <p:nvPicPr>
          <p:cNvPr id="4" name="Picture 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4488" y="1124744"/>
            <a:ext cx="9011288" cy="5256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TextBox 4"/>
          <p:cNvSpPr txBox="1"/>
          <p:nvPr/>
        </p:nvSpPr>
        <p:spPr>
          <a:xfrm>
            <a:off x="6804248" y="3014372"/>
            <a:ext cx="2019300" cy="1477328"/>
          </a:xfrm>
          <a:prstGeom prst="rect">
            <a:avLst/>
          </a:prstGeom>
          <a:solidFill>
            <a:srgbClr val="FFFF99"/>
          </a:solidFill>
          <a:ln w="38100">
            <a:solidFill>
              <a:srgbClr val="FFC000"/>
            </a:solidFill>
          </a:ln>
        </p:spPr>
        <p:txBody>
          <a:bodyPr wrap="square" rtlCol="0" anchor="ctr">
            <a:spAutoFit/>
          </a:bodyPr>
          <a:lstStyle/>
          <a:p>
            <a:endParaRPr lang="en-GB" dirty="0" smtClean="0"/>
          </a:p>
          <a:p>
            <a:endParaRPr lang="en-GB" dirty="0"/>
          </a:p>
          <a:p>
            <a:r>
              <a:rPr lang="en-GB" dirty="0" smtClean="0"/>
              <a:t>+ DSM 5 or ICD</a:t>
            </a:r>
          </a:p>
          <a:p>
            <a:endParaRPr lang="en-GB" dirty="0"/>
          </a:p>
          <a:p>
            <a:pPr algn="ctr"/>
            <a:endParaRPr lang="en-GB" dirty="0"/>
          </a:p>
        </p:txBody>
      </p:sp>
    </p:spTree>
    <p:extLst>
      <p:ext uri="{BB962C8B-B14F-4D97-AF65-F5344CB8AC3E}">
        <p14:creationId xmlns:p14="http://schemas.microsoft.com/office/powerpoint/2010/main" val="152476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Clinical History</a:t>
            </a:r>
            <a:endParaRPr lang="en-GB" dirty="0"/>
          </a:p>
        </p:txBody>
      </p:sp>
      <p:sp>
        <p:nvSpPr>
          <p:cNvPr id="6" name="Content Placeholder 5"/>
          <p:cNvSpPr>
            <a:spLocks noGrp="1"/>
          </p:cNvSpPr>
          <p:nvPr>
            <p:ph idx="1"/>
          </p:nvPr>
        </p:nvSpPr>
        <p:spPr/>
        <p:txBody>
          <a:bodyPr/>
          <a:lstStyle/>
          <a:p>
            <a:pPr>
              <a:lnSpc>
                <a:spcPct val="80000"/>
              </a:lnSpc>
            </a:pPr>
            <a:r>
              <a:rPr lang="en-GB" dirty="0" smtClean="0"/>
              <a:t> Pregnancy/pre </a:t>
            </a:r>
            <a:r>
              <a:rPr lang="en-GB" dirty="0"/>
              <a:t>conception health and habits</a:t>
            </a:r>
          </a:p>
          <a:p>
            <a:pPr>
              <a:lnSpc>
                <a:spcPct val="80000"/>
              </a:lnSpc>
            </a:pPr>
            <a:r>
              <a:rPr lang="en-GB" dirty="0" smtClean="0"/>
              <a:t> Alcohol/Cigarettes/medication</a:t>
            </a:r>
            <a:endParaRPr lang="en-GB" dirty="0"/>
          </a:p>
          <a:p>
            <a:pPr>
              <a:lnSpc>
                <a:spcPct val="80000"/>
              </a:lnSpc>
            </a:pPr>
            <a:r>
              <a:rPr lang="en-GB" dirty="0" smtClean="0"/>
              <a:t> Foetal </a:t>
            </a:r>
            <a:r>
              <a:rPr lang="en-GB" dirty="0"/>
              <a:t>growth concerns</a:t>
            </a:r>
          </a:p>
          <a:p>
            <a:pPr>
              <a:lnSpc>
                <a:spcPct val="80000"/>
              </a:lnSpc>
            </a:pPr>
            <a:r>
              <a:rPr lang="en-GB" dirty="0" smtClean="0"/>
              <a:t> Delivery </a:t>
            </a:r>
            <a:r>
              <a:rPr lang="en-GB" dirty="0"/>
              <a:t>and after</a:t>
            </a:r>
          </a:p>
          <a:p>
            <a:pPr>
              <a:lnSpc>
                <a:spcPct val="80000"/>
              </a:lnSpc>
            </a:pPr>
            <a:r>
              <a:rPr lang="en-GB" dirty="0" smtClean="0"/>
              <a:t> Early </a:t>
            </a:r>
            <a:r>
              <a:rPr lang="en-GB" dirty="0"/>
              <a:t>infant feeding and behaviour</a:t>
            </a:r>
          </a:p>
          <a:p>
            <a:pPr>
              <a:lnSpc>
                <a:spcPct val="80000"/>
              </a:lnSpc>
            </a:pPr>
            <a:r>
              <a:rPr lang="en-GB" dirty="0" smtClean="0"/>
              <a:t> Maternal </a:t>
            </a:r>
            <a:r>
              <a:rPr lang="en-GB" dirty="0"/>
              <a:t>health and mental health</a:t>
            </a:r>
          </a:p>
          <a:p>
            <a:pPr>
              <a:lnSpc>
                <a:spcPct val="80000"/>
              </a:lnSpc>
            </a:pPr>
            <a:r>
              <a:rPr lang="en-GB" dirty="0" smtClean="0"/>
              <a:t> Postnatal </a:t>
            </a:r>
            <a:r>
              <a:rPr lang="en-GB" dirty="0"/>
              <a:t>depression/attachment</a:t>
            </a:r>
          </a:p>
          <a:p>
            <a:pPr>
              <a:lnSpc>
                <a:spcPct val="80000"/>
              </a:lnSpc>
            </a:pPr>
            <a:r>
              <a:rPr lang="en-GB" dirty="0" smtClean="0"/>
              <a:t> Family </a:t>
            </a:r>
            <a:r>
              <a:rPr lang="en-GB" dirty="0"/>
              <a:t>situation and set up</a:t>
            </a:r>
          </a:p>
          <a:p>
            <a:pPr>
              <a:lnSpc>
                <a:spcPct val="80000"/>
              </a:lnSpc>
            </a:pPr>
            <a:r>
              <a:rPr lang="en-GB" dirty="0" smtClean="0"/>
              <a:t> DRAW </a:t>
            </a:r>
            <a:r>
              <a:rPr lang="en-GB" dirty="0"/>
              <a:t>A FAMILY TREE</a:t>
            </a:r>
          </a:p>
          <a:p>
            <a:pPr marL="0" indent="0">
              <a:buNone/>
            </a:pPr>
            <a:endParaRPr lang="en-GB" dirty="0"/>
          </a:p>
        </p:txBody>
      </p:sp>
    </p:spTree>
    <p:extLst>
      <p:ext uri="{BB962C8B-B14F-4D97-AF65-F5344CB8AC3E}">
        <p14:creationId xmlns:p14="http://schemas.microsoft.com/office/powerpoint/2010/main" val="3770224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Clinical History</a:t>
            </a:r>
            <a:endParaRPr lang="en-GB" dirty="0"/>
          </a:p>
        </p:txBody>
      </p:sp>
      <p:sp>
        <p:nvSpPr>
          <p:cNvPr id="3" name="Content Placeholder 2"/>
          <p:cNvSpPr>
            <a:spLocks noGrp="1"/>
          </p:cNvSpPr>
          <p:nvPr>
            <p:ph idx="1"/>
          </p:nvPr>
        </p:nvSpPr>
        <p:spPr/>
        <p:txBody>
          <a:bodyPr>
            <a:normAutofit/>
          </a:bodyPr>
          <a:lstStyle/>
          <a:p>
            <a:pPr marL="0" indent="0">
              <a:lnSpc>
                <a:spcPct val="80000"/>
              </a:lnSpc>
              <a:buNone/>
            </a:pPr>
            <a:r>
              <a:rPr lang="en-GB" dirty="0"/>
              <a:t>Enquire about and assess the following:</a:t>
            </a:r>
          </a:p>
          <a:p>
            <a:pPr>
              <a:lnSpc>
                <a:spcPct val="80000"/>
              </a:lnSpc>
            </a:pPr>
            <a:endParaRPr lang="en-GB" dirty="0"/>
          </a:p>
          <a:p>
            <a:pPr>
              <a:lnSpc>
                <a:spcPct val="80000"/>
              </a:lnSpc>
            </a:pPr>
            <a:r>
              <a:rPr lang="en-GB" dirty="0" smtClean="0"/>
              <a:t> </a:t>
            </a:r>
            <a:r>
              <a:rPr lang="en-GB" dirty="0" smtClean="0"/>
              <a:t>Core </a:t>
            </a:r>
            <a:r>
              <a:rPr lang="en-GB" dirty="0"/>
              <a:t>autism signs and symptoms </a:t>
            </a:r>
          </a:p>
          <a:p>
            <a:pPr>
              <a:lnSpc>
                <a:spcPct val="80000"/>
              </a:lnSpc>
            </a:pPr>
            <a:endParaRPr lang="en-GB" dirty="0"/>
          </a:p>
          <a:p>
            <a:pPr marL="182880" lvl="1">
              <a:lnSpc>
                <a:spcPct val="80000"/>
              </a:lnSpc>
              <a:buBlip>
                <a:blip r:embed="rId3"/>
              </a:buBlip>
            </a:pPr>
            <a:r>
              <a:rPr lang="en-GB" sz="2400" dirty="0" smtClean="0"/>
              <a:t> </a:t>
            </a:r>
            <a:r>
              <a:rPr lang="en-GB" sz="2400" dirty="0" smtClean="0"/>
              <a:t>Difficulties </a:t>
            </a:r>
            <a:r>
              <a:rPr lang="en-GB" sz="2400" dirty="0"/>
              <a:t>in social interaction and communication</a:t>
            </a:r>
          </a:p>
          <a:p>
            <a:pPr marL="182880" lvl="1">
              <a:lnSpc>
                <a:spcPct val="80000"/>
              </a:lnSpc>
              <a:buBlip>
                <a:blip r:embed="rId3"/>
              </a:buBlip>
            </a:pPr>
            <a:endParaRPr lang="en-GB" sz="2400" dirty="0"/>
          </a:p>
          <a:p>
            <a:pPr marL="182880" lvl="1">
              <a:lnSpc>
                <a:spcPct val="80000"/>
              </a:lnSpc>
              <a:buBlip>
                <a:blip r:embed="rId3"/>
              </a:buBlip>
            </a:pPr>
            <a:r>
              <a:rPr lang="en-GB" sz="2400" dirty="0" smtClean="0"/>
              <a:t> </a:t>
            </a:r>
            <a:r>
              <a:rPr lang="en-GB" sz="2400" dirty="0" smtClean="0"/>
              <a:t>Stereotypic </a:t>
            </a:r>
            <a:r>
              <a:rPr lang="en-GB" sz="2400" dirty="0"/>
              <a:t>behaviour, resistance to change or restricted interests; hyper and hypo sensitivities to environment and attention to </a:t>
            </a:r>
            <a:r>
              <a:rPr lang="en-GB" sz="2400" dirty="0" smtClean="0"/>
              <a:t>detail</a:t>
            </a:r>
            <a:endParaRPr lang="en-GB" sz="2400" dirty="0"/>
          </a:p>
          <a:p>
            <a:endParaRPr lang="en-GB" sz="2000" dirty="0"/>
          </a:p>
        </p:txBody>
      </p:sp>
      <p:sp>
        <p:nvSpPr>
          <p:cNvPr id="7" name="Content Placeholder 5"/>
          <p:cNvSpPr txBox="1">
            <a:spLocks/>
          </p:cNvSpPr>
          <p:nvPr/>
        </p:nvSpPr>
        <p:spPr>
          <a:xfrm>
            <a:off x="4800600" y="1825752"/>
            <a:ext cx="4038600" cy="4718304"/>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Tx/>
              <a:buBlip>
                <a:blip r:embed="rId3"/>
              </a:buBlip>
              <a:defRPr sz="2800" kern="1200">
                <a:solidFill>
                  <a:schemeClr val="tx1"/>
                </a:solidFill>
                <a:latin typeface="Calibri" pitchFamily="34" charset="0"/>
                <a:ea typeface="+mn-ea"/>
                <a:cs typeface="Calibri" pitchFamily="34" charset="0"/>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itchFamily="34" charset="0"/>
                <a:ea typeface="+mn-ea"/>
                <a:cs typeface="Calibri" pitchFamily="34" charset="0"/>
              </a:defRPr>
            </a:lvl2pPr>
            <a:lvl3pPr marL="731520" indent="-182880" algn="l" defTabSz="914400" rtl="0" eaLnBrk="1" latinLnBrk="0" hangingPunct="1">
              <a:spcBef>
                <a:spcPct val="20000"/>
              </a:spcBef>
              <a:buClr>
                <a:schemeClr val="accent1"/>
              </a:buClr>
              <a:buSzPct val="90000"/>
              <a:buFont typeface="Arial" pitchFamily="34" charset="0"/>
              <a:buChar char="•"/>
              <a:defRPr sz="2000" kern="1200">
                <a:solidFill>
                  <a:schemeClr val="tx1"/>
                </a:solidFill>
                <a:latin typeface="Calibri" pitchFamily="34" charset="0"/>
                <a:ea typeface="+mn-ea"/>
                <a:cs typeface="Calibri" pitchFamily="34" charset="0"/>
              </a:defRPr>
            </a:lvl3pPr>
            <a:lvl4pPr marL="10058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Calibri" pitchFamily="34" charset="0"/>
                <a:ea typeface="+mn-ea"/>
                <a:cs typeface="Calibri" pitchFamily="34" charset="0"/>
              </a:defRPr>
            </a:lvl4pPr>
            <a:lvl5pPr marL="1188720" indent="-137160" algn="l" defTabSz="914400" rtl="0" eaLnBrk="1" latinLnBrk="0" hangingPunct="1">
              <a:spcBef>
                <a:spcPct val="20000"/>
              </a:spcBef>
              <a:buClr>
                <a:schemeClr val="accent1"/>
              </a:buClr>
              <a:buSzPct val="100000"/>
              <a:buFont typeface="Arial" pitchFamily="34" charset="0"/>
              <a:buChar char="•"/>
              <a:defRPr sz="1800" kern="1200" baseline="0">
                <a:solidFill>
                  <a:schemeClr val="tx1"/>
                </a:solidFill>
                <a:latin typeface="Calibri" pitchFamily="34" charset="0"/>
                <a:ea typeface="+mn-ea"/>
                <a:cs typeface="Calibri" pitchFamily="34" charset="0"/>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endParaRPr lang="en-GB" dirty="0"/>
          </a:p>
        </p:txBody>
      </p:sp>
    </p:spTree>
    <p:extLst>
      <p:ext uri="{BB962C8B-B14F-4D97-AF65-F5344CB8AC3E}">
        <p14:creationId xmlns:p14="http://schemas.microsoft.com/office/powerpoint/2010/main" val="10240730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Clinical History</a:t>
            </a:r>
            <a:endParaRPr lang="en-GB" dirty="0"/>
          </a:p>
        </p:txBody>
      </p:sp>
      <p:sp>
        <p:nvSpPr>
          <p:cNvPr id="3" name="Content Placeholder 2"/>
          <p:cNvSpPr>
            <a:spLocks noGrp="1"/>
          </p:cNvSpPr>
          <p:nvPr>
            <p:ph idx="1"/>
          </p:nvPr>
        </p:nvSpPr>
        <p:spPr>
          <a:xfrm>
            <a:off x="457200" y="533400"/>
            <a:ext cx="8229600" cy="5943600"/>
          </a:xfrm>
        </p:spPr>
        <p:txBody>
          <a:bodyPr>
            <a:normAutofit/>
          </a:bodyPr>
          <a:lstStyle/>
          <a:p>
            <a:pPr lvl="1"/>
            <a:endParaRPr lang="en-GB" dirty="0"/>
          </a:p>
          <a:p>
            <a:pPr lvl="1"/>
            <a:endParaRPr lang="en-GB" dirty="0" smtClean="0"/>
          </a:p>
          <a:p>
            <a:pPr marL="0" indent="0">
              <a:lnSpc>
                <a:spcPct val="80000"/>
              </a:lnSpc>
              <a:buNone/>
            </a:pPr>
            <a:endParaRPr lang="en-GB" sz="2800" dirty="0"/>
          </a:p>
          <a:p>
            <a:pPr>
              <a:lnSpc>
                <a:spcPct val="80000"/>
              </a:lnSpc>
            </a:pPr>
            <a:r>
              <a:rPr lang="en-GB" sz="2800" dirty="0" smtClean="0">
                <a:solidFill>
                  <a:srgbClr val="FF0000"/>
                </a:solidFill>
              </a:rPr>
              <a:t> Early </a:t>
            </a:r>
            <a:r>
              <a:rPr lang="en-GB" sz="2800" dirty="0">
                <a:solidFill>
                  <a:srgbClr val="FF0000"/>
                </a:solidFill>
              </a:rPr>
              <a:t>developmental history and regression </a:t>
            </a:r>
          </a:p>
          <a:p>
            <a:pPr>
              <a:lnSpc>
                <a:spcPct val="80000"/>
              </a:lnSpc>
            </a:pPr>
            <a:r>
              <a:rPr lang="en-GB" sz="2800" dirty="0" smtClean="0"/>
              <a:t> Behavioural </a:t>
            </a:r>
            <a:r>
              <a:rPr lang="en-GB" sz="2800" dirty="0"/>
              <a:t>challenges and main areas of concern</a:t>
            </a:r>
          </a:p>
          <a:p>
            <a:pPr>
              <a:lnSpc>
                <a:spcPct val="80000"/>
              </a:lnSpc>
            </a:pPr>
            <a:r>
              <a:rPr lang="en-GB" sz="2800" dirty="0" smtClean="0"/>
              <a:t> Functioning </a:t>
            </a:r>
            <a:r>
              <a:rPr lang="en-GB" sz="2800" dirty="0"/>
              <a:t>at home and in education</a:t>
            </a:r>
          </a:p>
          <a:p>
            <a:pPr>
              <a:lnSpc>
                <a:spcPct val="80000"/>
              </a:lnSpc>
            </a:pPr>
            <a:r>
              <a:rPr lang="en-GB" sz="2800" dirty="0" smtClean="0"/>
              <a:t> Past </a:t>
            </a:r>
            <a:r>
              <a:rPr lang="en-GB" sz="2800" dirty="0"/>
              <a:t>and current physical health</a:t>
            </a:r>
          </a:p>
          <a:p>
            <a:pPr>
              <a:lnSpc>
                <a:spcPct val="80000"/>
              </a:lnSpc>
            </a:pPr>
            <a:r>
              <a:rPr lang="en-GB" sz="2800" dirty="0" smtClean="0"/>
              <a:t> Past </a:t>
            </a:r>
            <a:r>
              <a:rPr lang="en-GB" sz="2800" dirty="0"/>
              <a:t>and current psychological health</a:t>
            </a:r>
          </a:p>
          <a:p>
            <a:pPr>
              <a:lnSpc>
                <a:spcPct val="80000"/>
              </a:lnSpc>
            </a:pPr>
            <a:r>
              <a:rPr lang="en-GB" sz="2800" dirty="0" smtClean="0"/>
              <a:t> Family </a:t>
            </a:r>
            <a:r>
              <a:rPr lang="en-GB" sz="2800" dirty="0"/>
              <a:t>history of neuro developmental conditions </a:t>
            </a:r>
          </a:p>
          <a:p>
            <a:pPr>
              <a:lnSpc>
                <a:spcPct val="80000"/>
              </a:lnSpc>
            </a:pPr>
            <a:r>
              <a:rPr lang="en-GB" sz="2800" dirty="0" smtClean="0"/>
              <a:t> Family </a:t>
            </a:r>
            <a:r>
              <a:rPr lang="en-GB" sz="2800" dirty="0"/>
              <a:t>history of ASD</a:t>
            </a:r>
          </a:p>
          <a:p>
            <a:pPr>
              <a:lnSpc>
                <a:spcPct val="80000"/>
              </a:lnSpc>
            </a:pPr>
            <a:r>
              <a:rPr lang="en-GB" sz="2800" dirty="0" smtClean="0"/>
              <a:t> Family </a:t>
            </a:r>
            <a:r>
              <a:rPr lang="en-GB" sz="2800" dirty="0"/>
              <a:t>history of schizophrenia/bipolar affective disorder</a:t>
            </a:r>
          </a:p>
          <a:p>
            <a:pPr>
              <a:lnSpc>
                <a:spcPct val="80000"/>
              </a:lnSpc>
            </a:pPr>
            <a:r>
              <a:rPr lang="en-GB" sz="2800" dirty="0" smtClean="0"/>
              <a:t> EMPLOY ACTIVE </a:t>
            </a:r>
            <a:r>
              <a:rPr lang="en-GB" sz="2800" dirty="0"/>
              <a:t>LISTENING</a:t>
            </a:r>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a:p>
          <a:p>
            <a:pPr lvl="1"/>
            <a:endParaRPr lang="en-GB" dirty="0" smtClean="0"/>
          </a:p>
          <a:p>
            <a:pPr lvl="1"/>
            <a:endParaRPr lang="en-GB" dirty="0"/>
          </a:p>
          <a:p>
            <a:pPr lvl="1"/>
            <a:endParaRPr lang="en-GB" dirty="0" smtClean="0"/>
          </a:p>
          <a:p>
            <a:pPr lvl="1"/>
            <a:endParaRPr lang="en-GB" dirty="0"/>
          </a:p>
          <a:p>
            <a:pPr lvl="1"/>
            <a:endParaRPr lang="en-GB" dirty="0" smtClean="0"/>
          </a:p>
        </p:txBody>
      </p:sp>
      <p:sp>
        <p:nvSpPr>
          <p:cNvPr id="7" name="Content Placeholder 5"/>
          <p:cNvSpPr txBox="1">
            <a:spLocks/>
          </p:cNvSpPr>
          <p:nvPr/>
        </p:nvSpPr>
        <p:spPr>
          <a:xfrm>
            <a:off x="4800600" y="1825752"/>
            <a:ext cx="4038600" cy="4718304"/>
          </a:xfrm>
          <a:prstGeom prst="rect">
            <a:avLst/>
          </a:prstGeom>
        </p:spPr>
        <p:txBody>
          <a:bodyPr vert="horz" lIns="91440" tIns="45720" rIns="91440" bIns="45720" rtlCol="0">
            <a:normAutofit/>
          </a:bodyPr>
          <a:lstStyle>
            <a:lvl1pPr marL="182880" indent="-182880" algn="l" defTabSz="914400" rtl="0" eaLnBrk="1" latinLnBrk="0" hangingPunct="1">
              <a:spcBef>
                <a:spcPct val="20000"/>
              </a:spcBef>
              <a:buClr>
                <a:schemeClr val="accent1"/>
              </a:buClr>
              <a:buSzPct val="85000"/>
              <a:buFontTx/>
              <a:buBlip>
                <a:blip r:embed="rId3"/>
              </a:buBlip>
              <a:defRPr sz="2800" kern="1200">
                <a:solidFill>
                  <a:schemeClr val="tx1"/>
                </a:solidFill>
                <a:latin typeface="Calibri" pitchFamily="34" charset="0"/>
                <a:ea typeface="+mn-ea"/>
                <a:cs typeface="Calibri" pitchFamily="34" charset="0"/>
              </a:defRPr>
            </a:lvl1pPr>
            <a:lvl2pPr marL="45720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Calibri" pitchFamily="34" charset="0"/>
                <a:ea typeface="+mn-ea"/>
                <a:cs typeface="Calibri" pitchFamily="34" charset="0"/>
              </a:defRPr>
            </a:lvl2pPr>
            <a:lvl3pPr marL="731520" indent="-182880" algn="l" defTabSz="914400" rtl="0" eaLnBrk="1" latinLnBrk="0" hangingPunct="1">
              <a:spcBef>
                <a:spcPct val="20000"/>
              </a:spcBef>
              <a:buClr>
                <a:schemeClr val="accent1"/>
              </a:buClr>
              <a:buSzPct val="90000"/>
              <a:buFont typeface="Arial" pitchFamily="34" charset="0"/>
              <a:buChar char="•"/>
              <a:defRPr sz="2000" kern="1200">
                <a:solidFill>
                  <a:schemeClr val="tx1"/>
                </a:solidFill>
                <a:latin typeface="Calibri" pitchFamily="34" charset="0"/>
                <a:ea typeface="+mn-ea"/>
                <a:cs typeface="Calibri" pitchFamily="34" charset="0"/>
              </a:defRPr>
            </a:lvl3pPr>
            <a:lvl4pPr marL="10058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Calibri" pitchFamily="34" charset="0"/>
                <a:ea typeface="+mn-ea"/>
                <a:cs typeface="Calibri" pitchFamily="34" charset="0"/>
              </a:defRPr>
            </a:lvl4pPr>
            <a:lvl5pPr marL="1188720" indent="-137160" algn="l" defTabSz="914400" rtl="0" eaLnBrk="1" latinLnBrk="0" hangingPunct="1">
              <a:spcBef>
                <a:spcPct val="20000"/>
              </a:spcBef>
              <a:buClr>
                <a:schemeClr val="accent1"/>
              </a:buClr>
              <a:buSzPct val="100000"/>
              <a:buFont typeface="Arial" pitchFamily="34" charset="0"/>
              <a:buChar char="•"/>
              <a:defRPr sz="1800" kern="1200" baseline="0">
                <a:solidFill>
                  <a:schemeClr val="tx1"/>
                </a:solidFill>
                <a:latin typeface="Calibri" pitchFamily="34" charset="0"/>
                <a:ea typeface="+mn-ea"/>
                <a:cs typeface="Calibri" pitchFamily="34" charset="0"/>
              </a:defRPr>
            </a:lvl5pPr>
            <a:lvl6pPr marL="137160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800" kern="1200">
                <a:solidFill>
                  <a:schemeClr val="tx1"/>
                </a:solidFill>
                <a:latin typeface="+mn-lt"/>
                <a:ea typeface="+mn-ea"/>
                <a:cs typeface="+mn-cs"/>
              </a:defRPr>
            </a:lvl9pPr>
          </a:lstStyle>
          <a:p>
            <a:endParaRPr lang="en-GB" dirty="0"/>
          </a:p>
        </p:txBody>
      </p:sp>
    </p:spTree>
    <p:extLst>
      <p:ext uri="{BB962C8B-B14F-4D97-AF65-F5344CB8AC3E}">
        <p14:creationId xmlns:p14="http://schemas.microsoft.com/office/powerpoint/2010/main" val="37246464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Tools for taking a developmental history</a:t>
            </a:r>
            <a:endParaRPr lang="en-GB" dirty="0"/>
          </a:p>
        </p:txBody>
      </p:sp>
      <p:sp>
        <p:nvSpPr>
          <p:cNvPr id="3" name="Content Placeholder 2"/>
          <p:cNvSpPr>
            <a:spLocks noGrp="1"/>
          </p:cNvSpPr>
          <p:nvPr>
            <p:ph idx="1"/>
          </p:nvPr>
        </p:nvSpPr>
        <p:spPr/>
        <p:txBody>
          <a:bodyPr/>
          <a:lstStyle/>
          <a:p>
            <a:pPr>
              <a:buFont typeface="Arial" charset="0"/>
              <a:buNone/>
            </a:pPr>
            <a:r>
              <a:rPr lang="en-GB" dirty="0"/>
              <a:t>Standardised Tools </a:t>
            </a:r>
          </a:p>
          <a:p>
            <a:r>
              <a:rPr lang="en-GB" dirty="0" smtClean="0"/>
              <a:t> ADI-r </a:t>
            </a:r>
            <a:r>
              <a:rPr lang="en-GB" dirty="0"/>
              <a:t>Autism Diagnostic Schedule (revised)</a:t>
            </a:r>
          </a:p>
          <a:p>
            <a:r>
              <a:rPr lang="en-GB" dirty="0" smtClean="0"/>
              <a:t> DISCO</a:t>
            </a:r>
            <a:endParaRPr lang="en-GB" dirty="0"/>
          </a:p>
          <a:p>
            <a:endParaRPr lang="en-GB" dirty="0"/>
          </a:p>
          <a:p>
            <a:pPr>
              <a:buFont typeface="Arial" charset="0"/>
              <a:buNone/>
            </a:pPr>
            <a:r>
              <a:rPr lang="en-GB" dirty="0"/>
              <a:t>Non-standardised pro-</a:t>
            </a:r>
            <a:r>
              <a:rPr lang="en-GB" dirty="0" err="1"/>
              <a:t>formas</a:t>
            </a:r>
            <a:endParaRPr lang="en-GB" dirty="0"/>
          </a:p>
          <a:p>
            <a:r>
              <a:rPr lang="en-GB" dirty="0" smtClean="0"/>
              <a:t> </a:t>
            </a:r>
            <a:r>
              <a:rPr lang="en-GB" dirty="0" smtClean="0"/>
              <a:t>National Autism Plan for Children </a:t>
            </a:r>
          </a:p>
          <a:p>
            <a:r>
              <a:rPr lang="en-GB" dirty="0"/>
              <a:t> </a:t>
            </a:r>
            <a:r>
              <a:rPr lang="en-GB" dirty="0" smtClean="0"/>
              <a:t>Oregon </a:t>
            </a:r>
            <a:r>
              <a:rPr lang="en-GB" dirty="0" smtClean="0"/>
              <a:t>interview (based on DSM-5)</a:t>
            </a:r>
          </a:p>
          <a:p>
            <a:r>
              <a:rPr lang="en-GB" dirty="0" smtClean="0"/>
              <a:t> Local </a:t>
            </a:r>
            <a:r>
              <a:rPr lang="en-GB" dirty="0" err="1" smtClean="0"/>
              <a:t>Proformas</a:t>
            </a:r>
            <a:endParaRPr lang="en-GB" dirty="0"/>
          </a:p>
          <a:p>
            <a:endParaRPr lang="en-GB" dirty="0"/>
          </a:p>
          <a:p>
            <a:endParaRPr lang="en-GB" dirty="0"/>
          </a:p>
        </p:txBody>
      </p:sp>
    </p:spTree>
    <p:extLst>
      <p:ext uri="{BB962C8B-B14F-4D97-AF65-F5344CB8AC3E}">
        <p14:creationId xmlns:p14="http://schemas.microsoft.com/office/powerpoint/2010/main" val="2991078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DSM-5 Mapping Evidence:</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7110831"/>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5704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DSM-5</a:t>
            </a:r>
            <a:endParaRPr lang="en-GB" dirty="0"/>
          </a:p>
        </p:txBody>
      </p:sp>
      <p:sp>
        <p:nvSpPr>
          <p:cNvPr id="3" name="Content Placeholder 2"/>
          <p:cNvSpPr>
            <a:spLocks noGrp="1"/>
          </p:cNvSpPr>
          <p:nvPr>
            <p:ph idx="1"/>
          </p:nvPr>
        </p:nvSpPr>
        <p:spPr/>
        <p:txBody>
          <a:bodyPr/>
          <a:lstStyle/>
          <a:p>
            <a:pPr>
              <a:spcBef>
                <a:spcPct val="0"/>
              </a:spcBef>
            </a:pPr>
            <a:r>
              <a:rPr lang="en-GB" dirty="0" smtClean="0"/>
              <a:t> A1 </a:t>
            </a:r>
            <a:r>
              <a:rPr lang="en-GB" dirty="0" smtClean="0"/>
              <a:t>Deficits </a:t>
            </a:r>
            <a:r>
              <a:rPr lang="en-GB" dirty="0"/>
              <a:t>in nonverbal communicative behaviours used for social interaction; ranging from poorly integrated verbal and nonverbal communication, through abnormalities in eye contact and body-language, or deficits in understanding and use of nonverbal communication, to total lack of facial expression or gestures. </a:t>
            </a:r>
          </a:p>
          <a:p>
            <a:pPr>
              <a:spcBef>
                <a:spcPct val="0"/>
              </a:spcBef>
              <a:buFont typeface="Arial" charset="0"/>
              <a:buNone/>
            </a:pPr>
            <a:r>
              <a:rPr lang="en-GB" dirty="0"/>
              <a:t>	</a:t>
            </a:r>
          </a:p>
          <a:p>
            <a:pPr marL="0" indent="0">
              <a:buNone/>
            </a:pPr>
            <a:endParaRPr lang="en-GB" dirty="0"/>
          </a:p>
        </p:txBody>
      </p:sp>
    </p:spTree>
    <p:extLst>
      <p:ext uri="{BB962C8B-B14F-4D97-AF65-F5344CB8AC3E}">
        <p14:creationId xmlns:p14="http://schemas.microsoft.com/office/powerpoint/2010/main" val="10226486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Autism ACHIEVE Alliance">
      <a:dk1>
        <a:sysClr val="windowText" lastClr="000000"/>
      </a:dk1>
      <a:lt1>
        <a:sysClr val="window" lastClr="FFFFFF"/>
      </a:lt1>
      <a:dk2>
        <a:srgbClr val="D3EBC3"/>
      </a:dk2>
      <a:lt2>
        <a:srgbClr val="BFBFBF"/>
      </a:lt2>
      <a:accent1>
        <a:srgbClr val="7BC34A"/>
      </a:accent1>
      <a:accent2>
        <a:srgbClr val="4F832B"/>
      </a:accent2>
      <a:accent3>
        <a:srgbClr val="A1D47E"/>
      </a:accent3>
      <a:accent4>
        <a:srgbClr val="284216"/>
      </a:accent4>
      <a:accent5>
        <a:srgbClr val="FFFFFF"/>
      </a:accent5>
      <a:accent6>
        <a:srgbClr val="7F7F7F"/>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4563</TotalTime>
  <Words>1064</Words>
  <Application>Microsoft Office PowerPoint</Application>
  <PresentationFormat>On-screen Show (4:3)</PresentationFormat>
  <Paragraphs>175</Paragraphs>
  <Slides>24</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Clarity</vt:lpstr>
      <vt:lpstr>Autism ACHIEVE Alliance</vt:lpstr>
      <vt:lpstr>ASD specific developmental history assessment</vt:lpstr>
      <vt:lpstr>Components of assessment</vt:lpstr>
      <vt:lpstr>Clinical History</vt:lpstr>
      <vt:lpstr>Clinical History</vt:lpstr>
      <vt:lpstr>Clinical History</vt:lpstr>
      <vt:lpstr>Tools for taking a developmental history</vt:lpstr>
      <vt:lpstr>DSM-5 Mapping Evidence:</vt:lpstr>
      <vt:lpstr>DSM-5</vt:lpstr>
      <vt:lpstr>Questions/probes for A1</vt:lpstr>
      <vt:lpstr>DSM 5</vt:lpstr>
      <vt:lpstr>Questions/probes for A2</vt:lpstr>
      <vt:lpstr>DSM 5</vt:lpstr>
      <vt:lpstr>Questions/probes for A3</vt:lpstr>
      <vt:lpstr>DSM-5 Mapping Evidence:</vt:lpstr>
      <vt:lpstr>DSM 5 B1</vt:lpstr>
      <vt:lpstr>Questions/probes for B1</vt:lpstr>
      <vt:lpstr>DSM 5</vt:lpstr>
      <vt:lpstr>Questions/probes for B2</vt:lpstr>
      <vt:lpstr>DSM 5</vt:lpstr>
      <vt:lpstr>Question/probes for B 3</vt:lpstr>
      <vt:lpstr>DSM 5</vt:lpstr>
      <vt:lpstr>Questions/probes for B 4</vt:lpstr>
      <vt:lpstr>Know your red flags</vt:lpstr>
    </vt:vector>
  </TitlesOfParts>
  <Company>Queen Margaret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TJohnson</dc:creator>
  <cp:lastModifiedBy>mrutherford</cp:lastModifiedBy>
  <cp:revision>513</cp:revision>
  <cp:lastPrinted>2013-02-15T15:57:57Z</cp:lastPrinted>
  <dcterms:created xsi:type="dcterms:W3CDTF">2012-08-15T11:11:05Z</dcterms:created>
  <dcterms:modified xsi:type="dcterms:W3CDTF">2019-06-24T10:51:53Z</dcterms:modified>
</cp:coreProperties>
</file>