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handoutMasterIdLst>
    <p:handoutMasterId r:id="rId16"/>
  </p:handoutMasterIdLst>
  <p:sldIdLst>
    <p:sldId id="298" r:id="rId2"/>
    <p:sldId id="319" r:id="rId3"/>
    <p:sldId id="317" r:id="rId4"/>
    <p:sldId id="299" r:id="rId5"/>
    <p:sldId id="336" r:id="rId6"/>
    <p:sldId id="344" r:id="rId7"/>
    <p:sldId id="350" r:id="rId8"/>
    <p:sldId id="346" r:id="rId9"/>
    <p:sldId id="340" r:id="rId10"/>
    <p:sldId id="342" r:id="rId11"/>
    <p:sldId id="347" r:id="rId12"/>
    <p:sldId id="348" r:id="rId13"/>
    <p:sldId id="349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85612000-D27E-4486-BD6E-1EEBBBB4A515}">
          <p14:sldIdLst>
            <p14:sldId id="298"/>
            <p14:sldId id="319"/>
            <p14:sldId id="317"/>
            <p14:sldId id="299"/>
            <p14:sldId id="336"/>
            <p14:sldId id="344"/>
            <p14:sldId id="350"/>
            <p14:sldId id="346"/>
            <p14:sldId id="340"/>
            <p14:sldId id="342"/>
            <p14:sldId id="347"/>
            <p14:sldId id="348"/>
            <p14:sldId id="34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Johnson" initials="T" lastIdx="7" clrIdx="0"/>
  <p:cmAuthor id="1" name="ccatchpole" initials="C" lastIdx="1" clrIdx="1"/>
  <p:cmAuthor id="2" name="mburns" initials="M" lastIdx="0" clrIdx="2">
    <p:extLst>
      <p:ext uri="{19B8F6BF-5375-455C-9EA6-DF929625EA0E}">
        <p15:presenceInfo xmlns:p15="http://schemas.microsoft.com/office/powerpoint/2012/main" userId="mburn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87" autoAdjust="0"/>
    <p:restoredTop sz="66125" autoAdjust="0"/>
  </p:normalViewPr>
  <p:slideViewPr>
    <p:cSldViewPr>
      <p:cViewPr varScale="1">
        <p:scale>
          <a:sx n="71" d="100"/>
          <a:sy n="71" d="100"/>
        </p:scale>
        <p:origin x="125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124" y="-114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BB2B4D-F0EA-454A-86BE-75BF6DD4414E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E897CA0-2C81-4F70-B859-106E8A54DA0F}" type="pres">
      <dgm:prSet presAssocID="{ABBB2B4D-F0EA-454A-86BE-75BF6DD4414E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53E3AEA4-6A92-4E43-8635-745BD578FB32}" type="presOf" srcId="{ABBB2B4D-F0EA-454A-86BE-75BF6DD4414E}" destId="{4E897CA0-2C81-4F70-B859-106E8A54DA0F}" srcOrd="0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BFB5FD-E51E-41D7-B3CD-7BBCE933A22C}" type="datetimeFigureOut">
              <a:rPr lang="en-GB" smtClean="0"/>
              <a:pPr/>
              <a:t>24/06/2019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23074-67AE-4022-8A5B-5A0B2E6E36B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628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26D365-67FB-4F34-83ED-8BA8F4EA68CD}" type="datetimeFigureOut">
              <a:rPr lang="en-GB" smtClean="0"/>
              <a:pPr/>
              <a:t>24/06/2019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B90D98-8CA1-4707-A39D-7DECF82E95A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270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90D98-8CA1-4707-A39D-7DECF82E95AC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2742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90D98-8CA1-4707-A39D-7DECF82E95AC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9898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90D98-8CA1-4707-A39D-7DECF82E95AC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7546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Francesca Happe strange stories can be sued to measure a child’s ability to recognise sarcasm, white lies, avoidance of hurting feelings </a:t>
            </a:r>
            <a:r>
              <a:rPr lang="en-GB" dirty="0" err="1" smtClean="0"/>
              <a:t>etc</a:t>
            </a:r>
            <a:endParaRPr lang="en-GB" dirty="0" smtClean="0"/>
          </a:p>
          <a:p>
            <a:r>
              <a:rPr lang="en-GB" dirty="0" smtClean="0"/>
              <a:t>TOM inventory</a:t>
            </a:r>
            <a:r>
              <a:rPr lang="en-GB" baseline="0" dirty="0" smtClean="0"/>
              <a:t> freely available resource to elicit discussion around emotions, false beliefs, seeing is believing</a:t>
            </a:r>
          </a:p>
          <a:p>
            <a:r>
              <a:rPr lang="en-GB" baseline="0" dirty="0" smtClean="0"/>
              <a:t>Sequencing pictures good for general language sample, talk about the future – predicting and also inferring meaning from a  picture</a:t>
            </a:r>
          </a:p>
          <a:p>
            <a:r>
              <a:rPr lang="en-GB" baseline="0" dirty="0" smtClean="0"/>
              <a:t>Specific tasks </a:t>
            </a:r>
            <a:r>
              <a:rPr lang="en-GB" baseline="0" dirty="0" err="1" smtClean="0"/>
              <a:t>eg</a:t>
            </a:r>
            <a:r>
              <a:rPr lang="en-GB" baseline="0" dirty="0" smtClean="0"/>
              <a:t> draw school elicits conversation – ability to describe how to get there, draw any people of merely objects?</a:t>
            </a:r>
          </a:p>
          <a:p>
            <a:r>
              <a:rPr lang="en-GB" baseline="0" dirty="0" smtClean="0"/>
              <a:t>Conversation – taking turns when pressed in differing ways – question, leading statement, non-verbal cue.  Do they interrupt/dominate?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90D98-8CA1-4707-A39D-7DECF82E95AC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0947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90D98-8CA1-4707-A39D-7DECF82E95AC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221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90D98-8CA1-4707-A39D-7DECF82E95AC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5562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A24F1-B565-4B18-98AE-37F15A7EC71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0939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90D98-8CA1-4707-A39D-7DECF82E95AC}" type="slidenum">
              <a:rPr lang="en-GB" smtClean="0">
                <a:solidFill>
                  <a:prstClr val="black"/>
                </a:solidFill>
              </a:rPr>
              <a:pPr/>
              <a:t>4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3604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A24F1-B565-4B18-98AE-37F15A7EC71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9280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90D98-8CA1-4707-A39D-7DECF82E95AC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42828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90D98-8CA1-4707-A39D-7DECF82E95AC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07675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90D98-8CA1-4707-A39D-7DECF82E95AC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90158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90D98-8CA1-4707-A39D-7DECF82E95AC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9902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none" baseline="0">
                <a:solidFill>
                  <a:schemeClr val="accent4">
                    <a:lumMod val="90000"/>
                    <a:lumOff val="1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4">
                    <a:lumMod val="90000"/>
                    <a:lumOff val="1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182880" indent="-182880">
              <a:buFontTx/>
              <a:buBlip>
                <a:blip r:embed="rId2"/>
              </a:buBlip>
              <a:defRPr>
                <a:latin typeface="Calibri" pitchFamily="34" charset="0"/>
                <a:cs typeface="Calibri" pitchFamily="34" charset="0"/>
              </a:defRPr>
            </a:lvl1pPr>
            <a:lvl2pPr>
              <a:defRPr>
                <a:latin typeface="Calibri" pitchFamily="34" charset="0"/>
                <a:cs typeface="Calibri" pitchFamily="34" charset="0"/>
              </a:defRPr>
            </a:lvl2pPr>
            <a:lvl3pPr>
              <a:defRPr>
                <a:latin typeface="Calibri" pitchFamily="34" charset="0"/>
                <a:cs typeface="Calibri" pitchFamily="34" charset="0"/>
              </a:defRPr>
            </a:lvl3pPr>
            <a:lvl4pPr>
              <a:defRPr>
                <a:latin typeface="Calibri" pitchFamily="34" charset="0"/>
                <a:cs typeface="Calibri" pitchFamily="34" charset="0"/>
              </a:defRPr>
            </a:lvl4pPr>
            <a:lvl5pPr>
              <a:defRPr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720" y="600184"/>
            <a:ext cx="1249297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4">
                    <a:lumMod val="90000"/>
                    <a:lumOff val="1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 marL="182880" indent="-182880">
              <a:buFontTx/>
              <a:buBlip>
                <a:blip r:embed="rId2"/>
              </a:buBlip>
              <a:defRPr sz="2800">
                <a:latin typeface="Calibri" pitchFamily="34" charset="0"/>
                <a:cs typeface="Calibri" pitchFamily="34" charset="0"/>
              </a:defRPr>
            </a:lvl1pPr>
            <a:lvl2pPr>
              <a:defRPr sz="2400">
                <a:latin typeface="Calibri" pitchFamily="34" charset="0"/>
                <a:cs typeface="Calibri" pitchFamily="34" charset="0"/>
              </a:defRPr>
            </a:lvl2pPr>
            <a:lvl3pPr>
              <a:defRPr sz="2000">
                <a:latin typeface="Calibri" pitchFamily="34" charset="0"/>
                <a:cs typeface="Calibri" pitchFamily="34" charset="0"/>
              </a:defRPr>
            </a:lvl3pPr>
            <a:lvl4pPr>
              <a:defRPr sz="1800">
                <a:latin typeface="Calibri" pitchFamily="34" charset="0"/>
                <a:cs typeface="Calibri" pitchFamily="34" charset="0"/>
              </a:defRPr>
            </a:lvl4pPr>
            <a:lvl5pPr>
              <a:defRPr sz="1800">
                <a:latin typeface="Calibri" pitchFamily="34" charset="0"/>
                <a:cs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 marL="182880" indent="-182880">
              <a:buFontTx/>
              <a:buBlip>
                <a:blip r:embed="rId2"/>
              </a:buBlip>
              <a:defRPr sz="2800">
                <a:latin typeface="Calibri" pitchFamily="34" charset="0"/>
                <a:cs typeface="Calibri" pitchFamily="34" charset="0"/>
              </a:defRPr>
            </a:lvl1pPr>
            <a:lvl2pPr>
              <a:defRPr sz="2400">
                <a:latin typeface="Calibri" pitchFamily="34" charset="0"/>
                <a:cs typeface="Calibri" pitchFamily="34" charset="0"/>
              </a:defRPr>
            </a:lvl2pPr>
            <a:lvl3pPr>
              <a:defRPr sz="2000">
                <a:latin typeface="Calibri" pitchFamily="34" charset="0"/>
                <a:cs typeface="Calibri" pitchFamily="34" charset="0"/>
              </a:defRPr>
            </a:lvl3pPr>
            <a:lvl4pPr>
              <a:defRPr sz="1800">
                <a:latin typeface="Calibri" pitchFamily="34" charset="0"/>
                <a:cs typeface="Calibri" pitchFamily="34" charset="0"/>
              </a:defRPr>
            </a:lvl4pPr>
            <a:lvl5pPr>
              <a:defRPr sz="1800">
                <a:latin typeface="Calibri" pitchFamily="34" charset="0"/>
                <a:cs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720" y="600184"/>
            <a:ext cx="1249297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90000"/>
                    <a:lumOff val="1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400" b="0">
                <a:solidFill>
                  <a:schemeClr val="accent1"/>
                </a:solidFill>
                <a:latin typeface="Calibri" pitchFamily="34" charset="0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 marL="182880" indent="-182880">
              <a:buFontTx/>
              <a:buBlip>
                <a:blip r:embed="rId2"/>
              </a:buBlip>
              <a:defRPr sz="2400">
                <a:latin typeface="Calibri" pitchFamily="34" charset="0"/>
                <a:cs typeface="Calibri" pitchFamily="34" charset="0"/>
              </a:defRPr>
            </a:lvl1pPr>
            <a:lvl2pPr>
              <a:defRPr sz="2000">
                <a:latin typeface="Calibri" pitchFamily="34" charset="0"/>
                <a:cs typeface="Calibri" pitchFamily="34" charset="0"/>
              </a:defRPr>
            </a:lvl2pPr>
            <a:lvl3pPr>
              <a:defRPr sz="1800">
                <a:latin typeface="Calibri" pitchFamily="34" charset="0"/>
                <a:cs typeface="Calibri" pitchFamily="34" charset="0"/>
              </a:defRPr>
            </a:lvl3pPr>
            <a:lvl4pPr>
              <a:defRPr sz="1600">
                <a:latin typeface="Calibri" pitchFamily="34" charset="0"/>
                <a:cs typeface="Calibri" pitchFamily="34" charset="0"/>
              </a:defRPr>
            </a:lvl4pPr>
            <a:lvl5pPr>
              <a:defRPr sz="1600"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400" b="0" kern="1200" dirty="0" smtClean="0">
                <a:solidFill>
                  <a:schemeClr val="accent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>
                <a:latin typeface="Calibri" pitchFamily="34" charset="0"/>
                <a:cs typeface="Calibri" pitchFamily="34" charset="0"/>
              </a:defRPr>
            </a:lvl1pPr>
            <a:lvl2pPr>
              <a:defRPr sz="2000">
                <a:latin typeface="Calibri" pitchFamily="34" charset="0"/>
                <a:cs typeface="Calibri" pitchFamily="34" charset="0"/>
              </a:defRPr>
            </a:lvl2pPr>
            <a:lvl3pPr>
              <a:defRPr sz="1800">
                <a:latin typeface="Calibri" pitchFamily="34" charset="0"/>
                <a:cs typeface="Calibri" pitchFamily="34" charset="0"/>
              </a:defRPr>
            </a:lvl3pPr>
            <a:lvl4pPr>
              <a:defRPr sz="1600">
                <a:latin typeface="Calibri" pitchFamily="34" charset="0"/>
                <a:cs typeface="Calibri" pitchFamily="34" charset="0"/>
              </a:defRPr>
            </a:lvl4pPr>
            <a:lvl5pPr>
              <a:defRPr sz="1600"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720" y="600184"/>
            <a:ext cx="1249297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90000"/>
                    <a:lumOff val="1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720" y="600184"/>
            <a:ext cx="1249297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6223461"/>
            <a:ext cx="748781" cy="51790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23461"/>
            <a:ext cx="748781" cy="5179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0.jp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9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8.png"/><Relationship Id="rId1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7700" y="1196752"/>
            <a:ext cx="7848600" cy="2102073"/>
          </a:xfrm>
        </p:spPr>
        <p:txBody>
          <a:bodyPr anchor="t"/>
          <a:lstStyle/>
          <a:p>
            <a:pPr algn="ctr"/>
            <a:r>
              <a:rPr lang="en-US" dirty="0" smtClean="0"/>
              <a:t>Autism ACHIEVE Alliance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505200"/>
            <a:ext cx="7848872" cy="2660104"/>
          </a:xfrm>
        </p:spPr>
        <p:txBody>
          <a:bodyPr>
            <a:normAutofit/>
          </a:bodyPr>
          <a:lstStyle/>
          <a:p>
            <a:pPr algn="ctr"/>
            <a:endParaRPr lang="en-GB" sz="2800" b="1" dirty="0" smtClean="0">
              <a:latin typeface="Calibri" pitchFamily="34" charset="0"/>
              <a:cs typeface="Calibri" pitchFamily="34" charset="0"/>
            </a:endParaRPr>
          </a:p>
          <a:p>
            <a:pPr algn="ctr"/>
            <a:endParaRPr lang="en-US" sz="2800" b="1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n-US" sz="2800" b="1" dirty="0" smtClean="0">
                <a:latin typeface="Calibri" pitchFamily="34" charset="0"/>
                <a:cs typeface="Calibri" pitchFamily="34" charset="0"/>
              </a:rPr>
              <a:t>Clinical Observations in Autism Assessment</a:t>
            </a:r>
            <a:endParaRPr lang="en-US" sz="2800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011564"/>
            <a:ext cx="1797113" cy="1243003"/>
          </a:xfrm>
          <a:prstGeom prst="rect">
            <a:avLst/>
          </a:prstGeom>
        </p:spPr>
      </p:pic>
      <p:pic>
        <p:nvPicPr>
          <p:cNvPr id="7" name="Picture 6" descr="http://danheap.files.wordpress.com/2011/10/logo_large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398" y="2120718"/>
            <a:ext cx="2016224" cy="11781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88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Aspects to observe &amp; comment 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 What </a:t>
            </a:r>
            <a:r>
              <a:rPr lang="en-GB" dirty="0"/>
              <a:t>does the child do when they come into the room?</a:t>
            </a:r>
          </a:p>
          <a:p>
            <a:r>
              <a:rPr lang="en-GB" dirty="0" smtClean="0"/>
              <a:t> What </a:t>
            </a:r>
            <a:r>
              <a:rPr lang="en-GB" dirty="0"/>
              <a:t>toys, items, people, if any, are they drawn to?</a:t>
            </a:r>
          </a:p>
          <a:p>
            <a:r>
              <a:rPr lang="en-GB" dirty="0" smtClean="0"/>
              <a:t> How </a:t>
            </a:r>
            <a:r>
              <a:rPr lang="en-GB" dirty="0"/>
              <a:t>does the child respond to </a:t>
            </a:r>
            <a:r>
              <a:rPr lang="en-GB" dirty="0" smtClean="0"/>
              <a:t>suggestions/instructions/ pauses in </a:t>
            </a:r>
            <a:r>
              <a:rPr lang="en-GB" dirty="0"/>
              <a:t>play?</a:t>
            </a:r>
          </a:p>
          <a:p>
            <a:r>
              <a:rPr lang="en-GB" dirty="0" smtClean="0"/>
              <a:t> How </a:t>
            </a:r>
            <a:r>
              <a:rPr lang="en-GB" dirty="0"/>
              <a:t>does the child respond to ‘</a:t>
            </a:r>
            <a:r>
              <a:rPr lang="en-GB" dirty="0" smtClean="0"/>
              <a:t>presses’? e.g</a:t>
            </a:r>
            <a:r>
              <a:rPr lang="en-GB" dirty="0"/>
              <a:t>. Finishing a </a:t>
            </a:r>
            <a:r>
              <a:rPr lang="en-GB" dirty="0" smtClean="0"/>
              <a:t>task</a:t>
            </a:r>
            <a:endParaRPr lang="en-GB" dirty="0"/>
          </a:p>
          <a:p>
            <a:r>
              <a:rPr lang="en-GB" dirty="0" smtClean="0"/>
              <a:t> How </a:t>
            </a:r>
            <a:r>
              <a:rPr lang="en-GB" dirty="0"/>
              <a:t>does the environment support or inhibit play</a:t>
            </a:r>
            <a:r>
              <a:rPr lang="en-GB" dirty="0" smtClean="0"/>
              <a:t>?</a:t>
            </a:r>
            <a:r>
              <a:rPr lang="en-GB" dirty="0"/>
              <a:t> Does the child accept adult ‘intrusion’ on play?</a:t>
            </a:r>
          </a:p>
          <a:p>
            <a:r>
              <a:rPr lang="en-GB" dirty="0" smtClean="0"/>
              <a:t> How </a:t>
            </a:r>
            <a:r>
              <a:rPr lang="en-GB" dirty="0"/>
              <a:t>much prompting is required from the adult to achieve something? </a:t>
            </a:r>
            <a:r>
              <a:rPr lang="en-GB" dirty="0" err="1"/>
              <a:t>i.e</a:t>
            </a:r>
            <a:r>
              <a:rPr lang="en-GB" dirty="0"/>
              <a:t> model/hand over hand</a:t>
            </a:r>
          </a:p>
          <a:p>
            <a:r>
              <a:rPr lang="en-GB" dirty="0" smtClean="0"/>
              <a:t> How </a:t>
            </a:r>
            <a:r>
              <a:rPr lang="en-GB" dirty="0"/>
              <a:t>does interaction compare between clinician </a:t>
            </a:r>
            <a:r>
              <a:rPr lang="en-GB" dirty="0" smtClean="0"/>
              <a:t>and parents/carers</a:t>
            </a:r>
            <a:r>
              <a:rPr lang="en-GB" dirty="0"/>
              <a:t>?</a:t>
            </a:r>
          </a:p>
          <a:p>
            <a:r>
              <a:rPr lang="en-GB" dirty="0" smtClean="0"/>
              <a:t> How </a:t>
            </a:r>
            <a:r>
              <a:rPr lang="en-GB" dirty="0"/>
              <a:t>does it feel for you?</a:t>
            </a:r>
          </a:p>
          <a:p>
            <a:r>
              <a:rPr lang="en-GB" dirty="0" smtClean="0"/>
              <a:t> How </a:t>
            </a:r>
            <a:r>
              <a:rPr lang="en-GB" dirty="0"/>
              <a:t>long does play last for?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2648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Verbal children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 Assessment </a:t>
            </a:r>
            <a:r>
              <a:rPr lang="en-GB" dirty="0"/>
              <a:t>of theory of mind</a:t>
            </a:r>
          </a:p>
          <a:p>
            <a:r>
              <a:rPr lang="en-GB" dirty="0" smtClean="0"/>
              <a:t> Informal </a:t>
            </a:r>
            <a:r>
              <a:rPr lang="en-GB" dirty="0"/>
              <a:t>assessment of conversation </a:t>
            </a:r>
            <a:r>
              <a:rPr lang="en-GB" dirty="0" smtClean="0"/>
              <a:t>skills </a:t>
            </a:r>
          </a:p>
          <a:p>
            <a:pPr marL="274320" lvl="1" indent="0">
              <a:buNone/>
            </a:pPr>
            <a:r>
              <a:rPr lang="en-GB" dirty="0" smtClean="0"/>
              <a:t>(vary the topic and who leads; use a press ‘I went on a really exciting holiday last week’)</a:t>
            </a:r>
            <a:endParaRPr lang="en-GB" dirty="0"/>
          </a:p>
          <a:p>
            <a:r>
              <a:rPr lang="en-GB" dirty="0" smtClean="0"/>
              <a:t> Non-verbal </a:t>
            </a:r>
            <a:r>
              <a:rPr lang="en-GB" dirty="0"/>
              <a:t>communication</a:t>
            </a:r>
          </a:p>
          <a:p>
            <a:r>
              <a:rPr lang="en-GB" dirty="0" smtClean="0"/>
              <a:t> Play </a:t>
            </a:r>
            <a:r>
              <a:rPr lang="en-GB" dirty="0"/>
              <a:t>skills</a:t>
            </a:r>
          </a:p>
          <a:p>
            <a:r>
              <a:rPr lang="en-GB" dirty="0" smtClean="0"/>
              <a:t> Understanding </a:t>
            </a:r>
            <a:r>
              <a:rPr lang="en-GB" dirty="0"/>
              <a:t>of social relationships (e.g. friendship</a:t>
            </a:r>
            <a:r>
              <a:rPr lang="en-GB" dirty="0" smtClean="0"/>
              <a:t>)</a:t>
            </a:r>
          </a:p>
          <a:p>
            <a:r>
              <a:rPr lang="en-GB" dirty="0" smtClean="0"/>
              <a:t> Spontaneous (not prompted) comments on others emotions</a:t>
            </a:r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8641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Verbal Children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Happé</a:t>
            </a:r>
            <a:r>
              <a:rPr lang="en-GB" dirty="0" smtClean="0"/>
              <a:t> strange stories</a:t>
            </a:r>
            <a:endParaRPr lang="en-GB" dirty="0"/>
          </a:p>
          <a:p>
            <a:r>
              <a:rPr lang="en-GB" dirty="0"/>
              <a:t>TOM resources</a:t>
            </a:r>
          </a:p>
          <a:p>
            <a:r>
              <a:rPr lang="en-GB" dirty="0"/>
              <a:t>Sequencing </a:t>
            </a:r>
          </a:p>
          <a:p>
            <a:r>
              <a:rPr lang="en-GB" dirty="0"/>
              <a:t>Emotions scenarios (LDA) </a:t>
            </a:r>
          </a:p>
          <a:p>
            <a:r>
              <a:rPr lang="en-GB" dirty="0"/>
              <a:t>Specific tasks – draw their school</a:t>
            </a:r>
          </a:p>
          <a:p>
            <a:r>
              <a:rPr lang="en-GB" dirty="0"/>
              <a:t>Managing a conversation</a:t>
            </a:r>
          </a:p>
          <a:p>
            <a:r>
              <a:rPr lang="en-GB" dirty="0"/>
              <a:t>Giving a personal account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6915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Benefits and limitations of </a:t>
            </a:r>
            <a:r>
              <a:rPr lang="en-GB" dirty="0">
                <a:solidFill>
                  <a:schemeClr val="tx1"/>
                </a:solidFill>
              </a:rPr>
              <a:t>clinical </a:t>
            </a:r>
            <a:r>
              <a:rPr lang="en-GB" dirty="0" smtClean="0">
                <a:solidFill>
                  <a:schemeClr val="tx1"/>
                </a:solidFill>
              </a:rPr>
              <a:t/>
            </a:r>
            <a:br>
              <a:rPr lang="en-GB" dirty="0" smtClean="0">
                <a:solidFill>
                  <a:schemeClr val="tx1"/>
                </a:solidFill>
              </a:rPr>
            </a:br>
            <a:r>
              <a:rPr lang="en-GB" dirty="0" smtClean="0">
                <a:solidFill>
                  <a:schemeClr val="tx1"/>
                </a:solidFill>
              </a:rPr>
              <a:t>observation</a:t>
            </a:r>
            <a:endParaRPr lang="en-GB" dirty="0"/>
          </a:p>
        </p:txBody>
      </p:sp>
      <p:sp>
        <p:nvSpPr>
          <p:cNvPr id="4" name="Cloud Callout 3"/>
          <p:cNvSpPr/>
          <p:nvPr/>
        </p:nvSpPr>
        <p:spPr>
          <a:xfrm>
            <a:off x="4932040" y="1673560"/>
            <a:ext cx="3672408" cy="237626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</a:pPr>
            <a:r>
              <a:rPr lang="en-GB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opportunity </a:t>
            </a:r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</a:rPr>
              <a:t>to observe interaction with parents/carers as well as clinicians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1520" y="1673560"/>
            <a:ext cx="4032448" cy="230006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solidFill>
                  <a:schemeClr val="tx1"/>
                </a:solidFill>
              </a:rPr>
              <a:t>environment </a:t>
            </a:r>
            <a:r>
              <a:rPr lang="en-GB" sz="2000" dirty="0">
                <a:solidFill>
                  <a:schemeClr val="tx1"/>
                </a:solidFill>
              </a:rPr>
              <a:t>and resources designed to ‘press’ for ASD behaviours</a:t>
            </a:r>
          </a:p>
          <a:p>
            <a:endParaRPr lang="en-GB" dirty="0"/>
          </a:p>
        </p:txBody>
      </p:sp>
      <p:sp>
        <p:nvSpPr>
          <p:cNvPr id="6" name="Cloud Callout 5"/>
          <p:cNvSpPr/>
          <p:nvPr/>
        </p:nvSpPr>
        <p:spPr>
          <a:xfrm>
            <a:off x="1187624" y="4393704"/>
            <a:ext cx="3312368" cy="1987624"/>
          </a:xfrm>
          <a:prstGeom prst="cloud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</a:pPr>
            <a:r>
              <a:rPr lang="en-GB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unfamiliar </a:t>
            </a:r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</a:rPr>
              <a:t>environment</a:t>
            </a:r>
          </a:p>
        </p:txBody>
      </p:sp>
      <p:sp>
        <p:nvSpPr>
          <p:cNvPr id="7" name="Cloud Callout 6"/>
          <p:cNvSpPr/>
          <p:nvPr/>
        </p:nvSpPr>
        <p:spPr>
          <a:xfrm>
            <a:off x="5796136" y="4393704"/>
            <a:ext cx="3024336" cy="1858488"/>
          </a:xfrm>
          <a:prstGeom prst="cloud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</a:pPr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</a:rPr>
              <a:t>‘snapshot’ in time</a:t>
            </a:r>
          </a:p>
        </p:txBody>
      </p:sp>
    </p:spTree>
    <p:extLst>
      <p:ext uri="{BB962C8B-B14F-4D97-AF65-F5344CB8AC3E}">
        <p14:creationId xmlns:p14="http://schemas.microsoft.com/office/powerpoint/2010/main" val="1949735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Clinical Observations</a:t>
            </a:r>
            <a:endParaRPr lang="en-GB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199" y="1673352"/>
            <a:ext cx="4114801" cy="4718304"/>
          </a:xfrm>
        </p:spPr>
        <p:txBody>
          <a:bodyPr/>
          <a:lstStyle/>
          <a:p>
            <a:r>
              <a:rPr lang="en-GB" i="1" dirty="0"/>
              <a:t>What </a:t>
            </a:r>
            <a:r>
              <a:rPr lang="en-GB" dirty="0"/>
              <a:t>to look for in a clinical observation</a:t>
            </a:r>
          </a:p>
          <a:p>
            <a:r>
              <a:rPr lang="en-GB" i="1" dirty="0"/>
              <a:t>How</a:t>
            </a:r>
            <a:r>
              <a:rPr lang="en-GB" dirty="0"/>
              <a:t> to look for </a:t>
            </a:r>
            <a:r>
              <a:rPr lang="en-GB" dirty="0" smtClean="0"/>
              <a:t>it -  </a:t>
            </a:r>
            <a:r>
              <a:rPr lang="en-GB" dirty="0"/>
              <a:t>tools to </a:t>
            </a:r>
            <a:r>
              <a:rPr lang="en-GB" dirty="0" smtClean="0"/>
              <a:t>use</a:t>
            </a:r>
          </a:p>
          <a:p>
            <a:r>
              <a:rPr lang="en-GB" i="1" dirty="0" smtClean="0"/>
              <a:t>‘Pressing’</a:t>
            </a:r>
            <a:endParaRPr lang="en-GB" i="1" dirty="0"/>
          </a:p>
        </p:txBody>
      </p:sp>
      <p:sp>
        <p:nvSpPr>
          <p:cNvPr id="15" name="Rectangle 14"/>
          <p:cNvSpPr/>
          <p:nvPr/>
        </p:nvSpPr>
        <p:spPr bwMode="auto">
          <a:xfrm>
            <a:off x="4711645" y="1673352"/>
            <a:ext cx="1193054" cy="29689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9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772816"/>
            <a:ext cx="6944931" cy="4259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2791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5308"/>
            <a:ext cx="8229600" cy="1047328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DSM 5 observations</a:t>
            </a:r>
            <a:br>
              <a:rPr lang="en-GB" dirty="0" smtClean="0"/>
            </a:br>
            <a:r>
              <a:rPr lang="en-GB" dirty="0" smtClean="0"/>
              <a:t>A</a:t>
            </a:r>
            <a:r>
              <a:rPr lang="en-GB" dirty="0"/>
              <a:t>) Social communication and interaction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457200" y="1825752"/>
            <a:ext cx="3931920" cy="639762"/>
          </a:xfrm>
        </p:spPr>
        <p:txBody>
          <a:bodyPr>
            <a:normAutofit/>
          </a:bodyPr>
          <a:lstStyle/>
          <a:p>
            <a:r>
              <a:rPr lang="en-GB" dirty="0"/>
              <a:t>Social-emotional</a:t>
            </a:r>
            <a:r>
              <a:rPr lang="en-GB" u="sng" dirty="0"/>
              <a:t> reciprocity</a:t>
            </a:r>
            <a:r>
              <a:rPr lang="en-GB" dirty="0"/>
              <a:t> </a:t>
            </a:r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50006"/>
            <a:ext cx="3931920" cy="3951288"/>
          </a:xfrm>
        </p:spPr>
        <p:txBody>
          <a:bodyPr>
            <a:normAutofit/>
          </a:bodyPr>
          <a:lstStyle/>
          <a:p>
            <a:r>
              <a:rPr lang="en-GB" dirty="0" smtClean="0"/>
              <a:t>Social </a:t>
            </a:r>
            <a:r>
              <a:rPr lang="en-GB" dirty="0"/>
              <a:t>approach with others – do they initiate, engage, respond? </a:t>
            </a:r>
          </a:p>
          <a:p>
            <a:r>
              <a:rPr lang="en-GB" dirty="0"/>
              <a:t>Failure of normal back-and-forth conversation/ play </a:t>
            </a:r>
          </a:p>
          <a:p>
            <a:r>
              <a:rPr lang="en-GB" dirty="0"/>
              <a:t>Reduced sharing of interests, emotions, or affect (e.g. showing toys to parents)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766168" y="1672636"/>
            <a:ext cx="4073032" cy="931277"/>
          </a:xfrm>
        </p:spPr>
        <p:txBody>
          <a:bodyPr>
            <a:normAutofit fontScale="92500"/>
          </a:bodyPr>
          <a:lstStyle/>
          <a:p>
            <a:r>
              <a:rPr lang="en-GB" sz="2800" dirty="0"/>
              <a:t>Non verbal communication used for social interaction</a:t>
            </a:r>
          </a:p>
          <a:p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754880" y="2745884"/>
            <a:ext cx="3931920" cy="3951288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Reduced </a:t>
            </a:r>
            <a:r>
              <a:rPr lang="en-GB" dirty="0"/>
              <a:t>eye gaze to initiate, maintain or terminate and interaction? </a:t>
            </a:r>
          </a:p>
          <a:p>
            <a:r>
              <a:rPr lang="en-GB" dirty="0"/>
              <a:t>Reading facial expressions, body language and emotions in others?</a:t>
            </a:r>
          </a:p>
          <a:p>
            <a:r>
              <a:rPr lang="en-GB" dirty="0"/>
              <a:t>Use and understanding of pointing and other gestures? (Is pointing to request or to share interest?)</a:t>
            </a:r>
          </a:p>
          <a:p>
            <a:endParaRPr lang="en-GB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800600" y="1825752"/>
            <a:ext cx="4038600" cy="47183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407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740" y="497028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DSM </a:t>
            </a:r>
            <a:r>
              <a:rPr lang="en-GB" dirty="0"/>
              <a:t>5 </a:t>
            </a:r>
            <a:r>
              <a:rPr lang="en-GB" dirty="0" smtClean="0"/>
              <a:t>observations</a:t>
            </a:r>
            <a:br>
              <a:rPr lang="en-GB" dirty="0" smtClean="0"/>
            </a:br>
            <a:r>
              <a:rPr lang="en-GB" dirty="0" smtClean="0"/>
              <a:t> A) Social Communication and </a:t>
            </a:r>
            <a:r>
              <a:rPr lang="en-GB" dirty="0"/>
              <a:t>Interaction</a:t>
            </a:r>
            <a:br>
              <a:rPr lang="en-GB" dirty="0"/>
            </a:b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type="body" idx="1"/>
          </p:nvPr>
        </p:nvSpPr>
        <p:spPr>
          <a:xfrm>
            <a:off x="469740" y="1772817"/>
            <a:ext cx="4462300" cy="756352"/>
          </a:xfrm>
        </p:spPr>
        <p:txBody>
          <a:bodyPr>
            <a:normAutofit fontScale="85000" lnSpcReduction="20000"/>
          </a:bodyPr>
          <a:lstStyle/>
          <a:p>
            <a:r>
              <a:rPr lang="en-GB" sz="3100" dirty="0"/>
              <a:t>Developing, maintaining, and understanding relationships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69740" y="2529168"/>
            <a:ext cx="4822340" cy="3951288"/>
          </a:xfrm>
        </p:spPr>
        <p:txBody>
          <a:bodyPr>
            <a:normAutofit/>
          </a:bodyPr>
          <a:lstStyle/>
          <a:p>
            <a:r>
              <a:rPr lang="en-GB" dirty="0" smtClean="0"/>
              <a:t>Difficulties </a:t>
            </a:r>
            <a:r>
              <a:rPr lang="en-GB" dirty="0"/>
              <a:t>adjusting behaviour to suit different social </a:t>
            </a:r>
            <a:r>
              <a:rPr lang="en-GB" dirty="0" smtClean="0"/>
              <a:t>contexts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Evidence of early symbolic/ imitative play; creative or imaginative play and sharing imaginative play with others 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Able to follow others’ agenda? </a:t>
            </a:r>
          </a:p>
          <a:p>
            <a:pPr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12" name="Picture 4" descr="think-280x300[1]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436096" y="2529168"/>
            <a:ext cx="2667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247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5192" y="674204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DSM 5 observations</a:t>
            </a:r>
            <a:br>
              <a:rPr lang="en-GB" dirty="0" smtClean="0"/>
            </a:br>
            <a:r>
              <a:rPr lang="en-GB" dirty="0" smtClean="0"/>
              <a:t>B) Restricted and repetitive patterns of behaviour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385192" y="1980791"/>
            <a:ext cx="3931920" cy="639762"/>
          </a:xfrm>
        </p:spPr>
        <p:txBody>
          <a:bodyPr>
            <a:normAutofit fontScale="25000" lnSpcReduction="20000"/>
          </a:bodyPr>
          <a:lstStyle/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sz="9600" dirty="0" smtClean="0"/>
          </a:p>
          <a:p>
            <a:pPr lvl="1"/>
            <a:endParaRPr lang="en-GB" sz="9600" dirty="0" smtClean="0"/>
          </a:p>
          <a:p>
            <a:pPr lvl="1"/>
            <a:r>
              <a:rPr lang="en-GB" sz="9600" b="0" dirty="0">
                <a:solidFill>
                  <a:srgbClr val="92D050"/>
                </a:solidFill>
                <a:latin typeface="Calibri" panose="020F0502020204030204" pitchFamily="34" charset="0"/>
              </a:rPr>
              <a:t>Stereotyped or repetitive motor movements, use of objects, or speech </a:t>
            </a:r>
          </a:p>
          <a:p>
            <a:pPr lvl="1"/>
            <a:endParaRPr lang="en-GB" sz="8000" b="0" dirty="0" smtClean="0">
              <a:latin typeface="Calibri" panose="020F0502020204030204" pitchFamily="34" charset="0"/>
            </a:endParaRPr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57200" y="2996952"/>
            <a:ext cx="3931920" cy="3392736"/>
          </a:xfrm>
        </p:spPr>
        <p:txBody>
          <a:bodyPr>
            <a:normAutofit lnSpcReduction="10000"/>
          </a:bodyPr>
          <a:lstStyle/>
          <a:p>
            <a:r>
              <a:rPr lang="en-GB" dirty="0"/>
              <a:t>simple motor stereotypies </a:t>
            </a:r>
          </a:p>
          <a:p>
            <a:r>
              <a:rPr lang="en-GB" dirty="0"/>
              <a:t>echolalia (immediate/delayed)</a:t>
            </a:r>
          </a:p>
          <a:p>
            <a:r>
              <a:rPr lang="en-GB" dirty="0"/>
              <a:t>idiosyncratic phrases (repetitive or stereotypical language, any unusual intonation?)</a:t>
            </a:r>
          </a:p>
          <a:p>
            <a:r>
              <a:rPr lang="en-GB" dirty="0"/>
              <a:t>body movements and hand mannerisms</a:t>
            </a:r>
          </a:p>
          <a:p>
            <a:pPr>
              <a:buNone/>
            </a:pP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4439725" y="1985854"/>
            <a:ext cx="4186808" cy="960512"/>
          </a:xfrm>
        </p:spPr>
        <p:txBody>
          <a:bodyPr>
            <a:noAutofit/>
          </a:bodyPr>
          <a:lstStyle/>
          <a:p>
            <a:r>
              <a:rPr lang="en-GB" dirty="0">
                <a:solidFill>
                  <a:srgbClr val="92D050"/>
                </a:solidFill>
              </a:rPr>
              <a:t>Highly restricted, fixated interests that are abnormal in intensity or focus 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4627436" y="2936540"/>
            <a:ext cx="3931920" cy="3804060"/>
          </a:xfrm>
        </p:spPr>
        <p:txBody>
          <a:bodyPr/>
          <a:lstStyle/>
          <a:p>
            <a:r>
              <a:rPr lang="en-GB" dirty="0"/>
              <a:t>strong attachment to or preoccupation with unusual objects</a:t>
            </a:r>
          </a:p>
          <a:p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72464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DSM 5 Restricted and repetitive patterns </a:t>
            </a:r>
            <a:br>
              <a:rPr lang="en-GB" dirty="0" smtClean="0"/>
            </a:br>
            <a:r>
              <a:rPr lang="en-GB" dirty="0" smtClean="0"/>
              <a:t>of behaviour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844824"/>
            <a:ext cx="3931920" cy="864096"/>
          </a:xfrm>
        </p:spPr>
        <p:txBody>
          <a:bodyPr>
            <a:normAutofit fontScale="40000" lnSpcReduction="20000"/>
          </a:bodyPr>
          <a:lstStyle/>
          <a:p>
            <a:pPr algn="l"/>
            <a:r>
              <a:rPr lang="en-GB" sz="5100" dirty="0"/>
              <a:t>Response to sensory input or unusual interests in sensory aspects of the environment </a:t>
            </a:r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520" y="2852936"/>
            <a:ext cx="4320480" cy="395128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GB" dirty="0"/>
              <a:t>Type of play preferred (free play)</a:t>
            </a:r>
          </a:p>
          <a:p>
            <a:pPr>
              <a:lnSpc>
                <a:spcPct val="80000"/>
              </a:lnSpc>
            </a:pPr>
            <a:r>
              <a:rPr lang="en-GB" dirty="0"/>
              <a:t>Unusual play (sensory, lining up, interest in parts of objects, repetitive, solitary)</a:t>
            </a:r>
          </a:p>
          <a:p>
            <a:pPr>
              <a:lnSpc>
                <a:spcPct val="80000"/>
              </a:lnSpc>
            </a:pPr>
            <a:r>
              <a:rPr lang="en-GB" dirty="0"/>
              <a:t>Sensory responses e.g. touch, smell, peering</a:t>
            </a:r>
          </a:p>
          <a:p>
            <a:endParaRPr lang="en-GB" sz="20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499992" y="1988840"/>
            <a:ext cx="4644008" cy="720080"/>
          </a:xfrm>
        </p:spPr>
        <p:txBody>
          <a:bodyPr>
            <a:noAutofit/>
          </a:bodyPr>
          <a:lstStyle/>
          <a:p>
            <a:pPr algn="l"/>
            <a:r>
              <a:rPr lang="en-GB" sz="2000" dirty="0"/>
              <a:t>Insistence on sameness, inflexible adherence to routines, or ritualized patterns of verbal or nonverbal behaviour </a:t>
            </a:r>
          </a:p>
          <a:p>
            <a:endParaRPr lang="en-GB" sz="200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856036" y="2852936"/>
            <a:ext cx="3931920" cy="324872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GB" dirty="0" smtClean="0"/>
              <a:t>Distress </a:t>
            </a:r>
            <a:r>
              <a:rPr lang="en-GB" dirty="0"/>
              <a:t>at changes/ fear of new things or changes to familiar things</a:t>
            </a:r>
          </a:p>
          <a:p>
            <a:pPr>
              <a:lnSpc>
                <a:spcPct val="90000"/>
              </a:lnSpc>
            </a:pPr>
            <a:r>
              <a:rPr lang="en-GB" dirty="0"/>
              <a:t>How are transitions if not supported? (finishing one thing and moving on to the next)</a:t>
            </a:r>
          </a:p>
          <a:p>
            <a:pPr>
              <a:lnSpc>
                <a:spcPct val="90000"/>
              </a:lnSpc>
            </a:pPr>
            <a:r>
              <a:rPr lang="en-GB" dirty="0"/>
              <a:t>Give examples of being flexible/ inflexible in thinking and behaviour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0224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a ‘press’?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524000"/>
            <a:ext cx="8363272" cy="5145360"/>
          </a:xfrm>
        </p:spPr>
        <p:txBody>
          <a:bodyPr>
            <a:normAutofit fontScale="85000" lnSpcReduction="20000"/>
          </a:bodyPr>
          <a:lstStyle/>
          <a:p>
            <a:r>
              <a:rPr lang="en-GB" sz="2600" dirty="0" smtClean="0"/>
              <a:t> A press provides a higher quality of clinical observation</a:t>
            </a:r>
          </a:p>
          <a:p>
            <a:pPr marL="0" indent="0">
              <a:buNone/>
            </a:pPr>
            <a:endParaRPr lang="en-GB" sz="2600" dirty="0" smtClean="0"/>
          </a:p>
          <a:p>
            <a:r>
              <a:rPr lang="en-GB" sz="2600" dirty="0" smtClean="0"/>
              <a:t> Be clear exactly what it is we are looking for examples of, rather than just hoping the behaviour will happen to occur</a:t>
            </a:r>
          </a:p>
          <a:p>
            <a:endParaRPr lang="en-GB" sz="2600" dirty="0"/>
          </a:p>
          <a:p>
            <a:r>
              <a:rPr lang="en-GB" sz="2600" dirty="0"/>
              <a:t> </a:t>
            </a:r>
            <a:r>
              <a:rPr lang="en-GB" sz="2600" dirty="0" smtClean="0"/>
              <a:t>This gets even more essential with older, more able children</a:t>
            </a:r>
          </a:p>
          <a:p>
            <a:pPr marL="0" indent="0">
              <a:buNone/>
            </a:pPr>
            <a:endParaRPr lang="en-GB" sz="2600" dirty="0" smtClean="0"/>
          </a:p>
          <a:p>
            <a:r>
              <a:rPr lang="en-GB" sz="2600" dirty="0" smtClean="0"/>
              <a:t> Absence of a behaviour is not enough evidence </a:t>
            </a:r>
          </a:p>
          <a:p>
            <a:pPr marL="0" indent="0">
              <a:buNone/>
            </a:pPr>
            <a:r>
              <a:rPr lang="en-GB" sz="2600" dirty="0" smtClean="0"/>
              <a:t>(e.g. he was not observed to point, initiate, respond to his name, protest when told no….)</a:t>
            </a:r>
          </a:p>
          <a:p>
            <a:pPr marL="0" indent="0">
              <a:buNone/>
            </a:pPr>
            <a:endParaRPr lang="en-GB" sz="2600" dirty="0" smtClean="0"/>
          </a:p>
          <a:p>
            <a:r>
              <a:rPr lang="en-GB" sz="2600" dirty="0" smtClean="0"/>
              <a:t> We have to be clear that we provided opportunities for the child to do this </a:t>
            </a:r>
          </a:p>
          <a:p>
            <a:pPr marL="0" indent="0">
              <a:buNone/>
            </a:pPr>
            <a:r>
              <a:rPr lang="en-GB" sz="2600" dirty="0" smtClean="0"/>
              <a:t>(e.g. he was offered a choice of snacks he likes and he looked at them grunted but did not point. Or he pointed but without social eye gaze or I called his name on 5 occasions and he did not respond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681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Play based </a:t>
            </a:r>
            <a:r>
              <a:rPr lang="en-GB" dirty="0" err="1" smtClean="0">
                <a:solidFill>
                  <a:schemeClr val="tx1"/>
                </a:solidFill>
              </a:rPr>
              <a:t>assessment:provide</a:t>
            </a:r>
            <a:r>
              <a:rPr lang="en-GB" dirty="0" smtClean="0">
                <a:solidFill>
                  <a:schemeClr val="tx1"/>
                </a:solidFill>
              </a:rPr>
              <a:t> ‘presses’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Stages </a:t>
            </a:r>
            <a:r>
              <a:rPr lang="en-GB" dirty="0"/>
              <a:t>of play</a:t>
            </a:r>
          </a:p>
          <a:p>
            <a:r>
              <a:rPr lang="en-GB" dirty="0" smtClean="0"/>
              <a:t> </a:t>
            </a:r>
            <a:r>
              <a:rPr lang="en-GB" dirty="0" err="1" smtClean="0"/>
              <a:t>Sensori</a:t>
            </a:r>
            <a:r>
              <a:rPr lang="en-GB" dirty="0" smtClean="0"/>
              <a:t>-motor </a:t>
            </a:r>
            <a:r>
              <a:rPr lang="en-GB" dirty="0"/>
              <a:t>play</a:t>
            </a:r>
          </a:p>
          <a:p>
            <a:r>
              <a:rPr lang="en-GB" dirty="0" smtClean="0"/>
              <a:t> Organising </a:t>
            </a:r>
            <a:r>
              <a:rPr lang="en-GB" dirty="0"/>
              <a:t>play</a:t>
            </a:r>
          </a:p>
          <a:p>
            <a:r>
              <a:rPr lang="en-GB" dirty="0" smtClean="0"/>
              <a:t> Functional </a:t>
            </a:r>
            <a:r>
              <a:rPr lang="en-GB" dirty="0"/>
              <a:t>Play</a:t>
            </a:r>
          </a:p>
          <a:p>
            <a:r>
              <a:rPr lang="en-GB" dirty="0" smtClean="0"/>
              <a:t> Pretend </a:t>
            </a:r>
            <a:r>
              <a:rPr lang="en-GB" dirty="0"/>
              <a:t>Play</a:t>
            </a:r>
          </a:p>
          <a:p>
            <a:r>
              <a:rPr lang="en-GB" dirty="0" smtClean="0"/>
              <a:t> Social Play: </a:t>
            </a:r>
          </a:p>
          <a:p>
            <a:pPr lvl="1"/>
            <a:r>
              <a:rPr lang="en-GB" dirty="0" smtClean="0"/>
              <a:t>Solitary</a:t>
            </a:r>
            <a:endParaRPr lang="en-GB" dirty="0"/>
          </a:p>
          <a:p>
            <a:pPr lvl="1"/>
            <a:r>
              <a:rPr lang="en-GB" dirty="0"/>
              <a:t>Spectator</a:t>
            </a:r>
          </a:p>
          <a:p>
            <a:pPr lvl="1"/>
            <a:r>
              <a:rPr lang="en-GB" dirty="0"/>
              <a:t>Parallel</a:t>
            </a:r>
          </a:p>
          <a:p>
            <a:pPr lvl="1"/>
            <a:r>
              <a:rPr lang="en-GB" dirty="0"/>
              <a:t>Associative</a:t>
            </a:r>
          </a:p>
          <a:p>
            <a:pPr lvl="1"/>
            <a:r>
              <a:rPr lang="en-GB" dirty="0"/>
              <a:t>Cooperative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1078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Resources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3049302"/>
              </p:ext>
            </p:extLst>
          </p:nvPr>
        </p:nvGraphicFramePr>
        <p:xfrm>
          <a:off x="457200" y="1340768"/>
          <a:ext cx="9227368" cy="5136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042762"/>
            <a:ext cx="2049016" cy="20490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0730" y="2455764"/>
            <a:ext cx="1905000" cy="1905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769" y="729163"/>
            <a:ext cx="2800350" cy="16287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319" y="4194325"/>
            <a:ext cx="2819411" cy="25374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810" y="4340843"/>
            <a:ext cx="2143125" cy="21431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944" y="2376988"/>
            <a:ext cx="3076847" cy="155142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810" y="1513186"/>
            <a:ext cx="1895078" cy="1895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7047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Autism ACHIEVE Alliance">
      <a:dk1>
        <a:sysClr val="windowText" lastClr="000000"/>
      </a:dk1>
      <a:lt1>
        <a:sysClr val="window" lastClr="FFFFFF"/>
      </a:lt1>
      <a:dk2>
        <a:srgbClr val="D3EBC3"/>
      </a:dk2>
      <a:lt2>
        <a:srgbClr val="BFBFBF"/>
      </a:lt2>
      <a:accent1>
        <a:srgbClr val="7BC34A"/>
      </a:accent1>
      <a:accent2>
        <a:srgbClr val="4F832B"/>
      </a:accent2>
      <a:accent3>
        <a:srgbClr val="A1D47E"/>
      </a:accent3>
      <a:accent4>
        <a:srgbClr val="284216"/>
      </a:accent4>
      <a:accent5>
        <a:srgbClr val="FFFFFF"/>
      </a:accent5>
      <a:accent6>
        <a:srgbClr val="7F7F7F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4540</TotalTime>
  <Words>877</Words>
  <Application>Microsoft Office PowerPoint</Application>
  <PresentationFormat>On-screen Show (4:3)</PresentationFormat>
  <Paragraphs>131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Clarity</vt:lpstr>
      <vt:lpstr>Autism ACHIEVE Alliance</vt:lpstr>
      <vt:lpstr>Clinical Observations</vt:lpstr>
      <vt:lpstr>DSM 5 observations A) Social communication and interaction </vt:lpstr>
      <vt:lpstr> DSM 5 observations  A) Social Communication and Interaction </vt:lpstr>
      <vt:lpstr>DSM 5 observations B) Restricted and repetitive patterns of behaviour</vt:lpstr>
      <vt:lpstr>DSM 5 Restricted and repetitive patterns  of behaviour</vt:lpstr>
      <vt:lpstr>What is a ‘press’?</vt:lpstr>
      <vt:lpstr>Play based assessment:provide ‘presses’</vt:lpstr>
      <vt:lpstr>Resources</vt:lpstr>
      <vt:lpstr>Aspects to observe &amp; comment on</vt:lpstr>
      <vt:lpstr>Verbal children</vt:lpstr>
      <vt:lpstr>Verbal Children</vt:lpstr>
      <vt:lpstr>Benefits and limitations of clinical  observation</vt:lpstr>
    </vt:vector>
  </TitlesOfParts>
  <Company>Queen Margaret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TJohnson</dc:creator>
  <cp:lastModifiedBy>mrutherford</cp:lastModifiedBy>
  <cp:revision>516</cp:revision>
  <cp:lastPrinted>2013-02-15T15:57:57Z</cp:lastPrinted>
  <dcterms:created xsi:type="dcterms:W3CDTF">2012-08-15T11:11:05Z</dcterms:created>
  <dcterms:modified xsi:type="dcterms:W3CDTF">2019-06-24T10:58:31Z</dcterms:modified>
</cp:coreProperties>
</file>